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</p:sldIdLst>
  <p:sldSz cy="6858000" cx="9144000"/>
  <p:notesSz cx="9144000" cy="6858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r:id="rId25" roundtripDataSignature="AMtx7mhLLs8NeIzHkIy/9XQYV96OAZXJ6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27F926B-8C2F-4B05-849B-C1D5441A9901}">
  <a:tblStyle styleId="{E27F926B-8C2F-4B05-849B-C1D5441A9901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5" Type="http://customschemas.google.com/relationships/presentationmetadata" Target="meta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1" name="Google Shape;41;p1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37ea47ea9fa_0_368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12" name="Google Shape;312;g37ea47ea9fa_0_368:notes"/>
          <p:cNvSpPr/>
          <p:nvPr>
            <p:ph idx="2" type="sldImg"/>
          </p:nvPr>
        </p:nvSpPr>
        <p:spPr>
          <a:xfrm>
            <a:off x="1524300" y="514350"/>
            <a:ext cx="6096300" cy="25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g37ea47ea9fa_0_334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42" name="Google Shape;342;g37ea47ea9fa_0_334:notes"/>
          <p:cNvSpPr/>
          <p:nvPr>
            <p:ph idx="2" type="sldImg"/>
          </p:nvPr>
        </p:nvSpPr>
        <p:spPr>
          <a:xfrm>
            <a:off x="1524300" y="514350"/>
            <a:ext cx="6096300" cy="25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g37ea47ea9fa_0_300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72" name="Google Shape;372;g37ea47ea9fa_0_300:notes"/>
          <p:cNvSpPr/>
          <p:nvPr>
            <p:ph idx="2" type="sldImg"/>
          </p:nvPr>
        </p:nvSpPr>
        <p:spPr>
          <a:xfrm>
            <a:off x="1524300" y="514350"/>
            <a:ext cx="6096300" cy="25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0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g37ea47ea9fa_0_266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02" name="Google Shape;402;g37ea47ea9fa_0_266:notes"/>
          <p:cNvSpPr/>
          <p:nvPr>
            <p:ph idx="2" type="sldImg"/>
          </p:nvPr>
        </p:nvSpPr>
        <p:spPr>
          <a:xfrm>
            <a:off x="1524300" y="514350"/>
            <a:ext cx="6096300" cy="25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0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g37ea47ea9fa_0_232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32" name="Google Shape;432;g37ea47ea9fa_0_232:notes"/>
          <p:cNvSpPr/>
          <p:nvPr>
            <p:ph idx="2" type="sldImg"/>
          </p:nvPr>
        </p:nvSpPr>
        <p:spPr>
          <a:xfrm>
            <a:off x="1524300" y="514350"/>
            <a:ext cx="6096300" cy="25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0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37ea47ea9fa_0_410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62" name="Google Shape;462;g37ea47ea9fa_0_410:notes"/>
          <p:cNvSpPr/>
          <p:nvPr>
            <p:ph idx="2" type="sldImg"/>
          </p:nvPr>
        </p:nvSpPr>
        <p:spPr>
          <a:xfrm>
            <a:off x="1524300" y="514350"/>
            <a:ext cx="6096300" cy="25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0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g37ea47ea9fa_0_442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92" name="Google Shape;492;g37ea47ea9fa_0_442:notes"/>
          <p:cNvSpPr/>
          <p:nvPr>
            <p:ph idx="2" type="sldImg"/>
          </p:nvPr>
        </p:nvSpPr>
        <p:spPr>
          <a:xfrm>
            <a:off x="1524300" y="514350"/>
            <a:ext cx="6096300" cy="25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0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g37ea47ea9fa_0_500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22" name="Google Shape;522;g37ea47ea9fa_0_500:notes"/>
          <p:cNvSpPr/>
          <p:nvPr>
            <p:ph idx="2" type="sldImg"/>
          </p:nvPr>
        </p:nvSpPr>
        <p:spPr>
          <a:xfrm>
            <a:off x="1524300" y="514350"/>
            <a:ext cx="6096300" cy="25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0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g37ea47ea9fa_0_471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52" name="Google Shape;552;g37ea47ea9fa_0_471:notes"/>
          <p:cNvSpPr/>
          <p:nvPr>
            <p:ph idx="2" type="sldImg"/>
          </p:nvPr>
        </p:nvSpPr>
        <p:spPr>
          <a:xfrm>
            <a:off x="1524300" y="514350"/>
            <a:ext cx="6096300" cy="25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7e3b636068_0_0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2" name="Google Shape;72;g37e3b636068_0_0:notes"/>
          <p:cNvSpPr/>
          <p:nvPr>
            <p:ph idx="2" type="sldImg"/>
          </p:nvPr>
        </p:nvSpPr>
        <p:spPr>
          <a:xfrm>
            <a:off x="1524300" y="514350"/>
            <a:ext cx="6096300" cy="25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7ea47ea9fa_0_0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2" name="Google Shape;102;g37ea47ea9fa_0_0:notes"/>
          <p:cNvSpPr/>
          <p:nvPr>
            <p:ph idx="2" type="sldImg"/>
          </p:nvPr>
        </p:nvSpPr>
        <p:spPr>
          <a:xfrm>
            <a:off x="1524300" y="514350"/>
            <a:ext cx="6096300" cy="25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7ea47ea9fa_0_34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2" name="Google Shape;132;g37ea47ea9fa_0_34:notes"/>
          <p:cNvSpPr/>
          <p:nvPr>
            <p:ph idx="2" type="sldImg"/>
          </p:nvPr>
        </p:nvSpPr>
        <p:spPr>
          <a:xfrm>
            <a:off x="1524300" y="514350"/>
            <a:ext cx="6096300" cy="25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7ea47ea9fa_0_65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2" name="Google Shape;162;g37ea47ea9fa_0_65:notes"/>
          <p:cNvSpPr/>
          <p:nvPr>
            <p:ph idx="2" type="sldImg"/>
          </p:nvPr>
        </p:nvSpPr>
        <p:spPr>
          <a:xfrm>
            <a:off x="1524300" y="514350"/>
            <a:ext cx="6096300" cy="25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37ea47ea9fa_0_97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2" name="Google Shape;192;g37ea47ea9fa_0_97:notes"/>
          <p:cNvSpPr/>
          <p:nvPr>
            <p:ph idx="2" type="sldImg"/>
          </p:nvPr>
        </p:nvSpPr>
        <p:spPr>
          <a:xfrm>
            <a:off x="1524300" y="514350"/>
            <a:ext cx="6096300" cy="25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37ea47ea9fa_0_161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22" name="Google Shape;222;g37ea47ea9fa_0_161:notes"/>
          <p:cNvSpPr/>
          <p:nvPr>
            <p:ph idx="2" type="sldImg"/>
          </p:nvPr>
        </p:nvSpPr>
        <p:spPr>
          <a:xfrm>
            <a:off x="1524300" y="514350"/>
            <a:ext cx="6096300" cy="25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37ea47ea9fa_0_130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52" name="Google Shape;252;g37ea47ea9fa_0_130:notes"/>
          <p:cNvSpPr/>
          <p:nvPr>
            <p:ph idx="2" type="sldImg"/>
          </p:nvPr>
        </p:nvSpPr>
        <p:spPr>
          <a:xfrm>
            <a:off x="1524300" y="514350"/>
            <a:ext cx="6096300" cy="25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37ea47ea9fa_0_197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82" name="Google Shape;282;g37ea47ea9fa_0_197:notes"/>
          <p:cNvSpPr/>
          <p:nvPr>
            <p:ph idx="2" type="sldImg"/>
          </p:nvPr>
        </p:nvSpPr>
        <p:spPr>
          <a:xfrm>
            <a:off x="1524300" y="514350"/>
            <a:ext cx="6096300" cy="25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6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6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6"/>
          <p:cNvSpPr txBox="1"/>
          <p:nvPr>
            <p:ph idx="12" type="sldNum"/>
          </p:nvPr>
        </p:nvSpPr>
        <p:spPr>
          <a:xfrm>
            <a:off x="8309609" y="6649333"/>
            <a:ext cx="166370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/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7"/>
          <p:cNvSpPr txBox="1"/>
          <p:nvPr>
            <p:ph idx="1" type="subTitle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7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7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7"/>
          <p:cNvSpPr txBox="1"/>
          <p:nvPr>
            <p:ph idx="12" type="sldNum"/>
          </p:nvPr>
        </p:nvSpPr>
        <p:spPr>
          <a:xfrm>
            <a:off x="8309609" y="6649333"/>
            <a:ext cx="166370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/>
          <p:nvPr>
            <p:ph type="title"/>
          </p:nvPr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8"/>
          <p:cNvSpPr txBox="1"/>
          <p:nvPr>
            <p:ph idx="1" type="body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8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8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8"/>
          <p:cNvSpPr txBox="1"/>
          <p:nvPr>
            <p:ph idx="12" type="sldNum"/>
          </p:nvPr>
        </p:nvSpPr>
        <p:spPr>
          <a:xfrm>
            <a:off x="8309609" y="6649333"/>
            <a:ext cx="166370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 txBox="1"/>
          <p:nvPr>
            <p:ph type="title"/>
          </p:nvPr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9"/>
          <p:cNvSpPr txBox="1"/>
          <p:nvPr>
            <p:ph idx="1" type="body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9"/>
          <p:cNvSpPr txBox="1"/>
          <p:nvPr>
            <p:ph idx="2" type="body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9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9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9"/>
          <p:cNvSpPr txBox="1"/>
          <p:nvPr>
            <p:ph idx="12" type="sldNum"/>
          </p:nvPr>
        </p:nvSpPr>
        <p:spPr>
          <a:xfrm>
            <a:off x="8309609" y="6649333"/>
            <a:ext cx="166370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0"/>
          <p:cNvSpPr txBox="1"/>
          <p:nvPr>
            <p:ph type="title"/>
          </p:nvPr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0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0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0"/>
          <p:cNvSpPr txBox="1"/>
          <p:nvPr>
            <p:ph idx="12" type="sldNum"/>
          </p:nvPr>
        </p:nvSpPr>
        <p:spPr>
          <a:xfrm>
            <a:off x="8309609" y="6649333"/>
            <a:ext cx="166370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/>
          <p:nvPr>
            <p:ph type="title"/>
          </p:nvPr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5"/>
          <p:cNvSpPr txBox="1"/>
          <p:nvPr>
            <p:ph idx="1" type="body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5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5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5"/>
          <p:cNvSpPr txBox="1"/>
          <p:nvPr>
            <p:ph idx="12" type="sldNum"/>
          </p:nvPr>
        </p:nvSpPr>
        <p:spPr>
          <a:xfrm>
            <a:off x="8309609" y="6649333"/>
            <a:ext cx="166370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8100" marR="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38100" marR="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38100" marR="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38100" marR="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38100" marR="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8100" marR="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8100" marR="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8100" marR="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20" Type="http://schemas.openxmlformats.org/officeDocument/2006/relationships/image" Target="../media/image19.jpg"/><Relationship Id="rId22" Type="http://schemas.openxmlformats.org/officeDocument/2006/relationships/hyperlink" Target="https://www.pcma.org/what-meeting-planners-can-do-reduce-food-waste/" TargetMode="External"/><Relationship Id="rId21" Type="http://schemas.openxmlformats.org/officeDocument/2006/relationships/image" Target="../media/image15.jpg"/><Relationship Id="rId24" Type="http://schemas.openxmlformats.org/officeDocument/2006/relationships/hyperlink" Target="https://www.pcma.org/food-donations-event-sustainability" TargetMode="External"/><Relationship Id="rId23" Type="http://schemas.openxmlformats.org/officeDocument/2006/relationships/hyperlink" Target="https://insights.bcdme.com/blog/how-to-avoid-food-waste-at-meetings-and-events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un.org/sustainabledevelopment/sustainable-development-goals/" TargetMode="External"/><Relationship Id="rId4" Type="http://schemas.openxmlformats.org/officeDocument/2006/relationships/image" Target="../media/image8.jpg"/><Relationship Id="rId9" Type="http://schemas.openxmlformats.org/officeDocument/2006/relationships/image" Target="../media/image10.jpg"/><Relationship Id="rId26" Type="http://schemas.openxmlformats.org/officeDocument/2006/relationships/hyperlink" Target="https://insighttimer.com/" TargetMode="External"/><Relationship Id="rId25" Type="http://schemas.openxmlformats.org/officeDocument/2006/relationships/hyperlink" Target="https://www.feedingamerica.org/hunger-in-america" TargetMode="External"/><Relationship Id="rId28" Type="http://schemas.openxmlformats.org/officeDocument/2006/relationships/hyperlink" Target="https://yogawithadriene.com/free-yoga-videos/" TargetMode="External"/><Relationship Id="rId27" Type="http://schemas.openxmlformats.org/officeDocument/2006/relationships/hyperlink" Target="https://www.calm.com/" TargetMode="External"/><Relationship Id="rId5" Type="http://schemas.openxmlformats.org/officeDocument/2006/relationships/image" Target="../media/image2.jpg"/><Relationship Id="rId6" Type="http://schemas.openxmlformats.org/officeDocument/2006/relationships/image" Target="../media/image1.jpg"/><Relationship Id="rId29" Type="http://schemas.openxmlformats.org/officeDocument/2006/relationships/hyperlink" Target="https://www.strava.com/" TargetMode="External"/><Relationship Id="rId7" Type="http://schemas.openxmlformats.org/officeDocument/2006/relationships/image" Target="../media/image4.jpg"/><Relationship Id="rId8" Type="http://schemas.openxmlformats.org/officeDocument/2006/relationships/image" Target="../media/image6.jpg"/><Relationship Id="rId30" Type="http://schemas.openxmlformats.org/officeDocument/2006/relationships/image" Target="../media/image16.jpg"/><Relationship Id="rId11" Type="http://schemas.openxmlformats.org/officeDocument/2006/relationships/image" Target="../media/image3.jpg"/><Relationship Id="rId10" Type="http://schemas.openxmlformats.org/officeDocument/2006/relationships/image" Target="../media/image11.jpg"/><Relationship Id="rId13" Type="http://schemas.openxmlformats.org/officeDocument/2006/relationships/image" Target="../media/image12.jpg"/><Relationship Id="rId12" Type="http://schemas.openxmlformats.org/officeDocument/2006/relationships/image" Target="../media/image9.jpg"/><Relationship Id="rId15" Type="http://schemas.openxmlformats.org/officeDocument/2006/relationships/image" Target="../media/image13.jpg"/><Relationship Id="rId14" Type="http://schemas.openxmlformats.org/officeDocument/2006/relationships/image" Target="../media/image5.jpg"/><Relationship Id="rId17" Type="http://schemas.openxmlformats.org/officeDocument/2006/relationships/image" Target="../media/image7.jpg"/><Relationship Id="rId16" Type="http://schemas.openxmlformats.org/officeDocument/2006/relationships/image" Target="../media/image18.jpg"/><Relationship Id="rId19" Type="http://schemas.openxmlformats.org/officeDocument/2006/relationships/image" Target="../media/image17.jpg"/><Relationship Id="rId18" Type="http://schemas.openxmlformats.org/officeDocument/2006/relationships/image" Target="../media/image14.jpg"/></Relationships>
</file>

<file path=ppt/slides/_rels/slide10.xml.rels><?xml version="1.0" encoding="UTF-8" standalone="yes"?><Relationships xmlns="http://schemas.openxmlformats.org/package/2006/relationships"><Relationship Id="rId20" Type="http://schemas.openxmlformats.org/officeDocument/2006/relationships/image" Target="../media/image19.jpg"/><Relationship Id="rId22" Type="http://schemas.openxmlformats.org/officeDocument/2006/relationships/hyperlink" Target="https://eventleadershipinstitute.com/" TargetMode="External"/><Relationship Id="rId21" Type="http://schemas.openxmlformats.org/officeDocument/2006/relationships/hyperlink" Target="https://www.pcma.org/" TargetMode="External"/><Relationship Id="rId23" Type="http://schemas.openxmlformats.org/officeDocument/2006/relationships/hyperlink" Target="https://www.agreenerfestival.com/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www.un.org/sustainabledevelopment/sustainable-development-goals/" TargetMode="External"/><Relationship Id="rId4" Type="http://schemas.openxmlformats.org/officeDocument/2006/relationships/image" Target="../media/image8.jpg"/><Relationship Id="rId9" Type="http://schemas.openxmlformats.org/officeDocument/2006/relationships/image" Target="../media/image10.jpg"/><Relationship Id="rId5" Type="http://schemas.openxmlformats.org/officeDocument/2006/relationships/image" Target="../media/image2.jpg"/><Relationship Id="rId6" Type="http://schemas.openxmlformats.org/officeDocument/2006/relationships/image" Target="../media/image1.jpg"/><Relationship Id="rId7" Type="http://schemas.openxmlformats.org/officeDocument/2006/relationships/image" Target="../media/image4.jpg"/><Relationship Id="rId8" Type="http://schemas.openxmlformats.org/officeDocument/2006/relationships/image" Target="../media/image6.jpg"/><Relationship Id="rId11" Type="http://schemas.openxmlformats.org/officeDocument/2006/relationships/image" Target="../media/image3.jpg"/><Relationship Id="rId10" Type="http://schemas.openxmlformats.org/officeDocument/2006/relationships/image" Target="../media/image11.jpg"/><Relationship Id="rId13" Type="http://schemas.openxmlformats.org/officeDocument/2006/relationships/image" Target="../media/image12.jpg"/><Relationship Id="rId12" Type="http://schemas.openxmlformats.org/officeDocument/2006/relationships/image" Target="../media/image9.jpg"/><Relationship Id="rId15" Type="http://schemas.openxmlformats.org/officeDocument/2006/relationships/image" Target="../media/image13.jpg"/><Relationship Id="rId14" Type="http://schemas.openxmlformats.org/officeDocument/2006/relationships/image" Target="../media/image5.jpg"/><Relationship Id="rId17" Type="http://schemas.openxmlformats.org/officeDocument/2006/relationships/image" Target="../media/image7.jpg"/><Relationship Id="rId16" Type="http://schemas.openxmlformats.org/officeDocument/2006/relationships/image" Target="../media/image18.jpg"/><Relationship Id="rId19" Type="http://schemas.openxmlformats.org/officeDocument/2006/relationships/image" Target="../media/image17.jpg"/><Relationship Id="rId18" Type="http://schemas.openxmlformats.org/officeDocument/2006/relationships/image" Target="../media/image14.jpg"/></Relationships>
</file>

<file path=ppt/slides/_rels/slide11.xml.rels><?xml version="1.0" encoding="UTF-8" standalone="yes"?><Relationships xmlns="http://schemas.openxmlformats.org/package/2006/relationships"><Relationship Id="rId20" Type="http://schemas.openxmlformats.org/officeDocument/2006/relationships/image" Target="../media/image19.jpg"/><Relationship Id="rId22" Type="http://schemas.openxmlformats.org/officeDocument/2006/relationships/hyperlink" Target="https://www.eventbrite.com/" TargetMode="External"/><Relationship Id="rId21" Type="http://schemas.openxmlformats.org/officeDocument/2006/relationships/hyperlink" Target="https://adata.org/" TargetMode="External"/><Relationship Id="rId23" Type="http://schemas.openxmlformats.org/officeDocument/2006/relationships/hyperlink" Target="https://www.sba.gov/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www.un.org/sustainabledevelopment/sustainable-development-goals/" TargetMode="External"/><Relationship Id="rId4" Type="http://schemas.openxmlformats.org/officeDocument/2006/relationships/image" Target="../media/image8.jpg"/><Relationship Id="rId9" Type="http://schemas.openxmlformats.org/officeDocument/2006/relationships/image" Target="../media/image10.jpg"/><Relationship Id="rId5" Type="http://schemas.openxmlformats.org/officeDocument/2006/relationships/image" Target="../media/image2.jpg"/><Relationship Id="rId6" Type="http://schemas.openxmlformats.org/officeDocument/2006/relationships/image" Target="../media/image1.jpg"/><Relationship Id="rId7" Type="http://schemas.openxmlformats.org/officeDocument/2006/relationships/image" Target="../media/image4.jpg"/><Relationship Id="rId8" Type="http://schemas.openxmlformats.org/officeDocument/2006/relationships/image" Target="../media/image6.jpg"/><Relationship Id="rId11" Type="http://schemas.openxmlformats.org/officeDocument/2006/relationships/image" Target="../media/image3.jpg"/><Relationship Id="rId10" Type="http://schemas.openxmlformats.org/officeDocument/2006/relationships/image" Target="../media/image11.jpg"/><Relationship Id="rId13" Type="http://schemas.openxmlformats.org/officeDocument/2006/relationships/image" Target="../media/image12.jpg"/><Relationship Id="rId12" Type="http://schemas.openxmlformats.org/officeDocument/2006/relationships/image" Target="../media/image9.jpg"/><Relationship Id="rId15" Type="http://schemas.openxmlformats.org/officeDocument/2006/relationships/image" Target="../media/image13.jpg"/><Relationship Id="rId14" Type="http://schemas.openxmlformats.org/officeDocument/2006/relationships/image" Target="../media/image5.jpg"/><Relationship Id="rId17" Type="http://schemas.openxmlformats.org/officeDocument/2006/relationships/image" Target="../media/image7.jpg"/><Relationship Id="rId16" Type="http://schemas.openxmlformats.org/officeDocument/2006/relationships/image" Target="../media/image18.jpg"/><Relationship Id="rId19" Type="http://schemas.openxmlformats.org/officeDocument/2006/relationships/image" Target="../media/image17.jpg"/><Relationship Id="rId18" Type="http://schemas.openxmlformats.org/officeDocument/2006/relationships/image" Target="../media/image14.jpg"/></Relationships>
</file>

<file path=ppt/slides/_rels/slide12.xml.rels><?xml version="1.0" encoding="UTF-8" standalone="yes"?><Relationships xmlns="http://schemas.openxmlformats.org/package/2006/relationships"><Relationship Id="rId20" Type="http://schemas.openxmlformats.org/officeDocument/2006/relationships/image" Target="../media/image19.jpg"/><Relationship Id="rId22" Type="http://schemas.openxmlformats.org/officeDocument/2006/relationships/hyperlink" Target="https://www.usgbc.org/" TargetMode="External"/><Relationship Id="rId21" Type="http://schemas.openxmlformats.org/officeDocument/2006/relationships/hyperlink" Target="https://meetgreen.com/resources/meetgreen-tips/destination-selection/" TargetMode="External"/><Relationship Id="rId24" Type="http://schemas.openxmlformats.org/officeDocument/2006/relationships/hyperlink" Target="https://www.pcma.org/" TargetMode="External"/><Relationship Id="rId23" Type="http://schemas.openxmlformats.org/officeDocument/2006/relationships/hyperlink" Target="https://www.apta.com/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www.un.org/sustainabledevelopment/sustainable-development-goals/" TargetMode="External"/><Relationship Id="rId4" Type="http://schemas.openxmlformats.org/officeDocument/2006/relationships/image" Target="../media/image8.jpg"/><Relationship Id="rId9" Type="http://schemas.openxmlformats.org/officeDocument/2006/relationships/image" Target="../media/image10.jpg"/><Relationship Id="rId5" Type="http://schemas.openxmlformats.org/officeDocument/2006/relationships/image" Target="../media/image2.jpg"/><Relationship Id="rId6" Type="http://schemas.openxmlformats.org/officeDocument/2006/relationships/image" Target="../media/image1.jpg"/><Relationship Id="rId7" Type="http://schemas.openxmlformats.org/officeDocument/2006/relationships/image" Target="../media/image4.jpg"/><Relationship Id="rId8" Type="http://schemas.openxmlformats.org/officeDocument/2006/relationships/image" Target="../media/image6.jpg"/><Relationship Id="rId11" Type="http://schemas.openxmlformats.org/officeDocument/2006/relationships/image" Target="../media/image3.jpg"/><Relationship Id="rId10" Type="http://schemas.openxmlformats.org/officeDocument/2006/relationships/image" Target="../media/image11.jpg"/><Relationship Id="rId13" Type="http://schemas.openxmlformats.org/officeDocument/2006/relationships/image" Target="../media/image12.jpg"/><Relationship Id="rId12" Type="http://schemas.openxmlformats.org/officeDocument/2006/relationships/image" Target="../media/image9.jpg"/><Relationship Id="rId15" Type="http://schemas.openxmlformats.org/officeDocument/2006/relationships/image" Target="../media/image13.jpg"/><Relationship Id="rId14" Type="http://schemas.openxmlformats.org/officeDocument/2006/relationships/image" Target="../media/image5.jpg"/><Relationship Id="rId17" Type="http://schemas.openxmlformats.org/officeDocument/2006/relationships/image" Target="../media/image7.jpg"/><Relationship Id="rId16" Type="http://schemas.openxmlformats.org/officeDocument/2006/relationships/image" Target="../media/image18.jpg"/><Relationship Id="rId19" Type="http://schemas.openxmlformats.org/officeDocument/2006/relationships/image" Target="../media/image17.jpg"/><Relationship Id="rId18" Type="http://schemas.openxmlformats.org/officeDocument/2006/relationships/image" Target="../media/image14.jpg"/></Relationships>
</file>

<file path=ppt/slides/_rels/slide13.xml.rels><?xml version="1.0" encoding="UTF-8" standalone="yes"?><Relationships xmlns="http://schemas.openxmlformats.org/package/2006/relationships"><Relationship Id="rId20" Type="http://schemas.openxmlformats.org/officeDocument/2006/relationships/image" Target="../media/image19.jpg"/><Relationship Id="rId22" Type="http://schemas.openxmlformats.org/officeDocument/2006/relationships/hyperlink" Target="https://meetgreen.com/" TargetMode="External"/><Relationship Id="rId21" Type="http://schemas.openxmlformats.org/officeDocument/2006/relationships/hyperlink" Target="https://www.meetingsnet.com/sustainability/10-top-tips-responsible-consumption-and-production-events" TargetMode="External"/><Relationship Id="rId24" Type="http://schemas.openxmlformats.org/officeDocument/2006/relationships/hyperlink" Target="https://refed.org/" TargetMode="External"/><Relationship Id="rId23" Type="http://schemas.openxmlformats.org/officeDocument/2006/relationships/hyperlink" Target="https://www.epa.gov/smm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www.un.org/sustainabledevelopment/sustainable-development-goals/" TargetMode="External"/><Relationship Id="rId4" Type="http://schemas.openxmlformats.org/officeDocument/2006/relationships/image" Target="../media/image8.jpg"/><Relationship Id="rId9" Type="http://schemas.openxmlformats.org/officeDocument/2006/relationships/image" Target="../media/image10.jpg"/><Relationship Id="rId5" Type="http://schemas.openxmlformats.org/officeDocument/2006/relationships/image" Target="../media/image2.jpg"/><Relationship Id="rId6" Type="http://schemas.openxmlformats.org/officeDocument/2006/relationships/image" Target="../media/image1.jpg"/><Relationship Id="rId7" Type="http://schemas.openxmlformats.org/officeDocument/2006/relationships/image" Target="../media/image4.jpg"/><Relationship Id="rId8" Type="http://schemas.openxmlformats.org/officeDocument/2006/relationships/image" Target="../media/image6.jpg"/><Relationship Id="rId11" Type="http://schemas.openxmlformats.org/officeDocument/2006/relationships/image" Target="../media/image3.jpg"/><Relationship Id="rId10" Type="http://schemas.openxmlformats.org/officeDocument/2006/relationships/image" Target="../media/image11.jpg"/><Relationship Id="rId13" Type="http://schemas.openxmlformats.org/officeDocument/2006/relationships/image" Target="../media/image12.jpg"/><Relationship Id="rId12" Type="http://schemas.openxmlformats.org/officeDocument/2006/relationships/image" Target="../media/image9.jpg"/><Relationship Id="rId15" Type="http://schemas.openxmlformats.org/officeDocument/2006/relationships/image" Target="../media/image13.jpg"/><Relationship Id="rId14" Type="http://schemas.openxmlformats.org/officeDocument/2006/relationships/image" Target="../media/image5.jpg"/><Relationship Id="rId17" Type="http://schemas.openxmlformats.org/officeDocument/2006/relationships/image" Target="../media/image7.jpg"/><Relationship Id="rId16" Type="http://schemas.openxmlformats.org/officeDocument/2006/relationships/image" Target="../media/image18.jpg"/><Relationship Id="rId19" Type="http://schemas.openxmlformats.org/officeDocument/2006/relationships/image" Target="../media/image17.jpg"/><Relationship Id="rId18" Type="http://schemas.openxmlformats.org/officeDocument/2006/relationships/image" Target="../media/image14.jpg"/></Relationships>
</file>

<file path=ppt/slides/_rels/slide14.xml.rels><?xml version="1.0" encoding="UTF-8" standalone="yes"?><Relationships xmlns="http://schemas.openxmlformats.org/package/2006/relationships"><Relationship Id="rId20" Type="http://schemas.openxmlformats.org/officeDocument/2006/relationships/image" Target="../media/image19.jpg"/><Relationship Id="rId22" Type="http://schemas.openxmlformats.org/officeDocument/2006/relationships/hyperlink" Target="https://www.positiveimpactevents.com/featured-resources/10-ways-to-reduce-your-events-carbon-footprint" TargetMode="External"/><Relationship Id="rId21" Type="http://schemas.openxmlformats.org/officeDocument/2006/relationships/hyperlink" Target="https://nativeenergy.com/for-individuals/calculators/#Events" TargetMode="External"/><Relationship Id="rId23" Type="http://schemas.openxmlformats.org/officeDocument/2006/relationships/hyperlink" Target="https://www.curbed.com/a/how-to-live-sustainably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s://www.un.org/sustainabledevelopment/sustainable-development-goals/" TargetMode="External"/><Relationship Id="rId4" Type="http://schemas.openxmlformats.org/officeDocument/2006/relationships/image" Target="../media/image8.jpg"/><Relationship Id="rId9" Type="http://schemas.openxmlformats.org/officeDocument/2006/relationships/image" Target="../media/image10.jpg"/><Relationship Id="rId5" Type="http://schemas.openxmlformats.org/officeDocument/2006/relationships/image" Target="../media/image2.jpg"/><Relationship Id="rId6" Type="http://schemas.openxmlformats.org/officeDocument/2006/relationships/image" Target="../media/image1.jpg"/><Relationship Id="rId7" Type="http://schemas.openxmlformats.org/officeDocument/2006/relationships/image" Target="../media/image4.jpg"/><Relationship Id="rId8" Type="http://schemas.openxmlformats.org/officeDocument/2006/relationships/image" Target="../media/image6.jpg"/><Relationship Id="rId11" Type="http://schemas.openxmlformats.org/officeDocument/2006/relationships/image" Target="../media/image3.jpg"/><Relationship Id="rId10" Type="http://schemas.openxmlformats.org/officeDocument/2006/relationships/image" Target="../media/image11.jpg"/><Relationship Id="rId13" Type="http://schemas.openxmlformats.org/officeDocument/2006/relationships/image" Target="../media/image12.jpg"/><Relationship Id="rId12" Type="http://schemas.openxmlformats.org/officeDocument/2006/relationships/image" Target="../media/image9.jpg"/><Relationship Id="rId15" Type="http://schemas.openxmlformats.org/officeDocument/2006/relationships/image" Target="../media/image13.jpg"/><Relationship Id="rId14" Type="http://schemas.openxmlformats.org/officeDocument/2006/relationships/image" Target="../media/image5.jpg"/><Relationship Id="rId17" Type="http://schemas.openxmlformats.org/officeDocument/2006/relationships/image" Target="../media/image7.jpg"/><Relationship Id="rId16" Type="http://schemas.openxmlformats.org/officeDocument/2006/relationships/image" Target="../media/image18.jpg"/><Relationship Id="rId19" Type="http://schemas.openxmlformats.org/officeDocument/2006/relationships/image" Target="../media/image17.jpg"/><Relationship Id="rId18" Type="http://schemas.openxmlformats.org/officeDocument/2006/relationships/image" Target="../media/image14.jpg"/></Relationships>
</file>

<file path=ppt/slides/_rels/slide15.xml.rels><?xml version="1.0" encoding="UTF-8" standalone="yes"?><Relationships xmlns="http://schemas.openxmlformats.org/package/2006/relationships"><Relationship Id="rId20" Type="http://schemas.openxmlformats.org/officeDocument/2006/relationships/image" Target="../media/image19.jpg"/><Relationship Id="rId22" Type="http://schemas.openxmlformats.org/officeDocument/2006/relationships/hyperlink" Target="https://www.seafoodwatch.org/" TargetMode="External"/><Relationship Id="rId21" Type="http://schemas.openxmlformats.org/officeDocument/2006/relationships/hyperlink" Target="http://www.mbayaq.org/cr/SeafoodWatch/web/sfw_regional.aspx" TargetMode="External"/><Relationship Id="rId24" Type="http://schemas.openxmlformats.org/officeDocument/2006/relationships/hyperlink" Target="https://www.surfrider.org/" TargetMode="External"/><Relationship Id="rId23" Type="http://schemas.openxmlformats.org/officeDocument/2006/relationships/hyperlink" Target="https://oceanconservancy.org/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s://www.un.org/sustainabledevelopment/sustainable-development-goals/" TargetMode="External"/><Relationship Id="rId4" Type="http://schemas.openxmlformats.org/officeDocument/2006/relationships/image" Target="../media/image8.jpg"/><Relationship Id="rId9" Type="http://schemas.openxmlformats.org/officeDocument/2006/relationships/image" Target="../media/image10.jpg"/><Relationship Id="rId5" Type="http://schemas.openxmlformats.org/officeDocument/2006/relationships/image" Target="../media/image2.jpg"/><Relationship Id="rId6" Type="http://schemas.openxmlformats.org/officeDocument/2006/relationships/image" Target="../media/image1.jpg"/><Relationship Id="rId7" Type="http://schemas.openxmlformats.org/officeDocument/2006/relationships/image" Target="../media/image4.jpg"/><Relationship Id="rId8" Type="http://schemas.openxmlformats.org/officeDocument/2006/relationships/image" Target="../media/image6.jpg"/><Relationship Id="rId11" Type="http://schemas.openxmlformats.org/officeDocument/2006/relationships/image" Target="../media/image3.jpg"/><Relationship Id="rId10" Type="http://schemas.openxmlformats.org/officeDocument/2006/relationships/image" Target="../media/image11.jpg"/><Relationship Id="rId13" Type="http://schemas.openxmlformats.org/officeDocument/2006/relationships/image" Target="../media/image12.jpg"/><Relationship Id="rId12" Type="http://schemas.openxmlformats.org/officeDocument/2006/relationships/image" Target="../media/image9.jpg"/><Relationship Id="rId15" Type="http://schemas.openxmlformats.org/officeDocument/2006/relationships/image" Target="../media/image13.jpg"/><Relationship Id="rId14" Type="http://schemas.openxmlformats.org/officeDocument/2006/relationships/image" Target="../media/image5.jpg"/><Relationship Id="rId17" Type="http://schemas.openxmlformats.org/officeDocument/2006/relationships/image" Target="../media/image7.jpg"/><Relationship Id="rId16" Type="http://schemas.openxmlformats.org/officeDocument/2006/relationships/image" Target="../media/image18.jpg"/><Relationship Id="rId19" Type="http://schemas.openxmlformats.org/officeDocument/2006/relationships/image" Target="../media/image17.jpg"/><Relationship Id="rId18" Type="http://schemas.openxmlformats.org/officeDocument/2006/relationships/image" Target="../media/image14.jpg"/></Relationships>
</file>

<file path=ppt/slides/_rels/slide16.xml.rels><?xml version="1.0" encoding="UTF-8" standalone="yes"?><Relationships xmlns="http://schemas.openxmlformats.org/package/2006/relationships"><Relationship Id="rId20" Type="http://schemas.openxmlformats.org/officeDocument/2006/relationships/image" Target="../media/image19.jpg"/><Relationship Id="rId22" Type="http://schemas.openxmlformats.org/officeDocument/2006/relationships/hyperlink" Target="https://www.fairtradewinds.net/guide-fair-trade-labels/" TargetMode="External"/><Relationship Id="rId21" Type="http://schemas.openxmlformats.org/officeDocument/2006/relationships/hyperlink" Target="https://www.greeneatz.com/foods-carbon-footprint.html" TargetMode="External"/><Relationship Id="rId24" Type="http://schemas.openxmlformats.org/officeDocument/2006/relationships/hyperlink" Target="https://www.arborday.org/" TargetMode="External"/><Relationship Id="rId23" Type="http://schemas.openxmlformats.org/officeDocument/2006/relationships/hyperlink" Target="https://fsc.org/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s://www.un.org/sustainabledevelopment/sustainable-development-goals/" TargetMode="External"/><Relationship Id="rId4" Type="http://schemas.openxmlformats.org/officeDocument/2006/relationships/image" Target="../media/image8.jpg"/><Relationship Id="rId9" Type="http://schemas.openxmlformats.org/officeDocument/2006/relationships/image" Target="../media/image10.jpg"/><Relationship Id="rId25" Type="http://schemas.openxmlformats.org/officeDocument/2006/relationships/hyperlink" Target="https://www.nature.org/" TargetMode="External"/><Relationship Id="rId5" Type="http://schemas.openxmlformats.org/officeDocument/2006/relationships/image" Target="../media/image2.jpg"/><Relationship Id="rId6" Type="http://schemas.openxmlformats.org/officeDocument/2006/relationships/image" Target="../media/image1.jpg"/><Relationship Id="rId7" Type="http://schemas.openxmlformats.org/officeDocument/2006/relationships/image" Target="../media/image4.jpg"/><Relationship Id="rId8" Type="http://schemas.openxmlformats.org/officeDocument/2006/relationships/image" Target="../media/image6.jpg"/><Relationship Id="rId11" Type="http://schemas.openxmlformats.org/officeDocument/2006/relationships/image" Target="../media/image3.jpg"/><Relationship Id="rId10" Type="http://schemas.openxmlformats.org/officeDocument/2006/relationships/image" Target="../media/image11.jpg"/><Relationship Id="rId13" Type="http://schemas.openxmlformats.org/officeDocument/2006/relationships/image" Target="../media/image12.jpg"/><Relationship Id="rId12" Type="http://schemas.openxmlformats.org/officeDocument/2006/relationships/image" Target="../media/image9.jpg"/><Relationship Id="rId15" Type="http://schemas.openxmlformats.org/officeDocument/2006/relationships/image" Target="../media/image13.jpg"/><Relationship Id="rId14" Type="http://schemas.openxmlformats.org/officeDocument/2006/relationships/image" Target="../media/image5.jpg"/><Relationship Id="rId17" Type="http://schemas.openxmlformats.org/officeDocument/2006/relationships/image" Target="../media/image7.jpg"/><Relationship Id="rId16" Type="http://schemas.openxmlformats.org/officeDocument/2006/relationships/image" Target="../media/image18.jpg"/><Relationship Id="rId19" Type="http://schemas.openxmlformats.org/officeDocument/2006/relationships/image" Target="../media/image17.jpg"/><Relationship Id="rId18" Type="http://schemas.openxmlformats.org/officeDocument/2006/relationships/image" Target="../media/image14.jpg"/></Relationships>
</file>

<file path=ppt/slides/_rels/slide17.xml.rels><?xml version="1.0" encoding="UTF-8" standalone="yes"?><Relationships xmlns="http://schemas.openxmlformats.org/package/2006/relationships"><Relationship Id="rId20" Type="http://schemas.openxmlformats.org/officeDocument/2006/relationships/image" Target="../media/image19.jpg"/><Relationship Id="rId22" Type="http://schemas.openxmlformats.org/officeDocument/2006/relationships/hyperlink" Target="https://geekfeminism.org/about/code-of-conduct/" TargetMode="External"/><Relationship Id="rId21" Type="http://schemas.openxmlformats.org/officeDocument/2006/relationships/hyperlink" Target="https://geekfeminism.org/about/code-of-conduct/" TargetMode="External"/><Relationship Id="rId24" Type="http://schemas.openxmlformats.org/officeDocument/2006/relationships/hyperlink" Target="https://www.transparency.org/" TargetMode="External"/><Relationship Id="rId23" Type="http://schemas.openxmlformats.org/officeDocument/2006/relationships/hyperlink" Target="https://eventsafetyalliance.org/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hyperlink" Target="https://www.un.org/sustainabledevelopment/sustainable-development-goals/" TargetMode="External"/><Relationship Id="rId4" Type="http://schemas.openxmlformats.org/officeDocument/2006/relationships/image" Target="../media/image8.jpg"/><Relationship Id="rId9" Type="http://schemas.openxmlformats.org/officeDocument/2006/relationships/image" Target="../media/image10.jpg"/><Relationship Id="rId5" Type="http://schemas.openxmlformats.org/officeDocument/2006/relationships/image" Target="../media/image2.jpg"/><Relationship Id="rId6" Type="http://schemas.openxmlformats.org/officeDocument/2006/relationships/image" Target="../media/image1.jpg"/><Relationship Id="rId7" Type="http://schemas.openxmlformats.org/officeDocument/2006/relationships/image" Target="../media/image4.jpg"/><Relationship Id="rId8" Type="http://schemas.openxmlformats.org/officeDocument/2006/relationships/image" Target="../media/image6.jpg"/><Relationship Id="rId11" Type="http://schemas.openxmlformats.org/officeDocument/2006/relationships/image" Target="../media/image3.jpg"/><Relationship Id="rId10" Type="http://schemas.openxmlformats.org/officeDocument/2006/relationships/image" Target="../media/image11.jpg"/><Relationship Id="rId13" Type="http://schemas.openxmlformats.org/officeDocument/2006/relationships/image" Target="../media/image12.jpg"/><Relationship Id="rId12" Type="http://schemas.openxmlformats.org/officeDocument/2006/relationships/image" Target="../media/image9.jpg"/><Relationship Id="rId15" Type="http://schemas.openxmlformats.org/officeDocument/2006/relationships/image" Target="../media/image13.jpg"/><Relationship Id="rId14" Type="http://schemas.openxmlformats.org/officeDocument/2006/relationships/image" Target="../media/image5.jpg"/><Relationship Id="rId17" Type="http://schemas.openxmlformats.org/officeDocument/2006/relationships/image" Target="../media/image7.jpg"/><Relationship Id="rId16" Type="http://schemas.openxmlformats.org/officeDocument/2006/relationships/image" Target="../media/image18.jpg"/><Relationship Id="rId19" Type="http://schemas.openxmlformats.org/officeDocument/2006/relationships/image" Target="../media/image17.jpg"/><Relationship Id="rId18" Type="http://schemas.openxmlformats.org/officeDocument/2006/relationships/image" Target="../media/image14.jpg"/></Relationships>
</file>

<file path=ppt/slides/_rels/slide18.xml.rels><?xml version="1.0" encoding="UTF-8" standalone="yes"?><Relationships xmlns="http://schemas.openxmlformats.org/package/2006/relationships"><Relationship Id="rId20" Type="http://schemas.openxmlformats.org/officeDocument/2006/relationships/image" Target="../media/image19.jpg"/><Relationship Id="rId22" Type="http://schemas.openxmlformats.org/officeDocument/2006/relationships/hyperlink" Target="https://www.iso.org/iso-20121-sustainable-events.html" TargetMode="External"/><Relationship Id="rId21" Type="http://schemas.openxmlformats.org/officeDocument/2006/relationships/hyperlink" Target="https://www.eventmanagerblog.com/sustainable-event-management" TargetMode="External"/><Relationship Id="rId24" Type="http://schemas.openxmlformats.org/officeDocument/2006/relationships/hyperlink" Target="https://www.grants.gov/" TargetMode="External"/><Relationship Id="rId23" Type="http://schemas.openxmlformats.org/officeDocument/2006/relationships/hyperlink" Target="https://www.eventscouncil.org/Sustainability/Sustainability-Pledge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hyperlink" Target="https://www.un.org/sustainabledevelopment/sustainable-development-goals/" TargetMode="External"/><Relationship Id="rId4" Type="http://schemas.openxmlformats.org/officeDocument/2006/relationships/image" Target="../media/image8.jpg"/><Relationship Id="rId9" Type="http://schemas.openxmlformats.org/officeDocument/2006/relationships/image" Target="../media/image10.jpg"/><Relationship Id="rId26" Type="http://schemas.openxmlformats.org/officeDocument/2006/relationships/hyperlink" Target="https://visionsustainableevents.org/" TargetMode="External"/><Relationship Id="rId25" Type="http://schemas.openxmlformats.org/officeDocument/2006/relationships/hyperlink" Target="https://candid.org/" TargetMode="External"/><Relationship Id="rId5" Type="http://schemas.openxmlformats.org/officeDocument/2006/relationships/image" Target="../media/image2.jpg"/><Relationship Id="rId6" Type="http://schemas.openxmlformats.org/officeDocument/2006/relationships/image" Target="../media/image1.jpg"/><Relationship Id="rId7" Type="http://schemas.openxmlformats.org/officeDocument/2006/relationships/image" Target="../media/image4.jpg"/><Relationship Id="rId8" Type="http://schemas.openxmlformats.org/officeDocument/2006/relationships/image" Target="../media/image6.jpg"/><Relationship Id="rId11" Type="http://schemas.openxmlformats.org/officeDocument/2006/relationships/image" Target="../media/image3.jpg"/><Relationship Id="rId10" Type="http://schemas.openxmlformats.org/officeDocument/2006/relationships/image" Target="../media/image11.jpg"/><Relationship Id="rId13" Type="http://schemas.openxmlformats.org/officeDocument/2006/relationships/image" Target="../media/image12.jpg"/><Relationship Id="rId12" Type="http://schemas.openxmlformats.org/officeDocument/2006/relationships/image" Target="../media/image9.jpg"/><Relationship Id="rId15" Type="http://schemas.openxmlformats.org/officeDocument/2006/relationships/image" Target="../media/image13.jpg"/><Relationship Id="rId14" Type="http://schemas.openxmlformats.org/officeDocument/2006/relationships/image" Target="../media/image5.jpg"/><Relationship Id="rId17" Type="http://schemas.openxmlformats.org/officeDocument/2006/relationships/image" Target="../media/image7.jpg"/><Relationship Id="rId16" Type="http://schemas.openxmlformats.org/officeDocument/2006/relationships/image" Target="../media/image18.jpg"/><Relationship Id="rId19" Type="http://schemas.openxmlformats.org/officeDocument/2006/relationships/image" Target="../media/image17.jpg"/><Relationship Id="rId18" Type="http://schemas.openxmlformats.org/officeDocument/2006/relationships/image" Target="../media/image14.jpg"/></Relationships>
</file>

<file path=ppt/slides/_rels/slide2.xml.rels><?xml version="1.0" encoding="UTF-8" standalone="yes"?><Relationships xmlns="http://schemas.openxmlformats.org/package/2006/relationships"><Relationship Id="rId20" Type="http://schemas.openxmlformats.org/officeDocument/2006/relationships/image" Target="../media/image19.jpg"/><Relationship Id="rId22" Type="http://schemas.openxmlformats.org/officeDocument/2006/relationships/hyperlink" Target="https://solutions.volunteermatch.org/" TargetMode="External"/><Relationship Id="rId21" Type="http://schemas.openxmlformats.org/officeDocument/2006/relationships/hyperlink" Target="https://www.goodwill.org/partners/how-to-partner-with-us/" TargetMode="External"/><Relationship Id="rId23" Type="http://schemas.openxmlformats.org/officeDocument/2006/relationships/hyperlink" Target="https://www.lisc.org/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un.org/sustainabledevelopment/sustainable-development-goals/" TargetMode="External"/><Relationship Id="rId4" Type="http://schemas.openxmlformats.org/officeDocument/2006/relationships/image" Target="../media/image8.jpg"/><Relationship Id="rId9" Type="http://schemas.openxmlformats.org/officeDocument/2006/relationships/image" Target="../media/image10.jpg"/><Relationship Id="rId5" Type="http://schemas.openxmlformats.org/officeDocument/2006/relationships/image" Target="../media/image2.jpg"/><Relationship Id="rId6" Type="http://schemas.openxmlformats.org/officeDocument/2006/relationships/image" Target="../media/image1.jpg"/><Relationship Id="rId7" Type="http://schemas.openxmlformats.org/officeDocument/2006/relationships/image" Target="../media/image4.jpg"/><Relationship Id="rId8" Type="http://schemas.openxmlformats.org/officeDocument/2006/relationships/image" Target="../media/image6.jpg"/><Relationship Id="rId11" Type="http://schemas.openxmlformats.org/officeDocument/2006/relationships/image" Target="../media/image3.jpg"/><Relationship Id="rId10" Type="http://schemas.openxmlformats.org/officeDocument/2006/relationships/image" Target="../media/image11.jpg"/><Relationship Id="rId13" Type="http://schemas.openxmlformats.org/officeDocument/2006/relationships/image" Target="../media/image12.jpg"/><Relationship Id="rId12" Type="http://schemas.openxmlformats.org/officeDocument/2006/relationships/image" Target="../media/image9.jpg"/><Relationship Id="rId15" Type="http://schemas.openxmlformats.org/officeDocument/2006/relationships/image" Target="../media/image13.jpg"/><Relationship Id="rId14" Type="http://schemas.openxmlformats.org/officeDocument/2006/relationships/image" Target="../media/image5.jpg"/><Relationship Id="rId17" Type="http://schemas.openxmlformats.org/officeDocument/2006/relationships/image" Target="../media/image7.jpg"/><Relationship Id="rId16" Type="http://schemas.openxmlformats.org/officeDocument/2006/relationships/image" Target="../media/image18.jpg"/><Relationship Id="rId19" Type="http://schemas.openxmlformats.org/officeDocument/2006/relationships/image" Target="../media/image17.jpg"/><Relationship Id="rId18" Type="http://schemas.openxmlformats.org/officeDocument/2006/relationships/image" Target="../media/image14.jpg"/></Relationships>
</file>

<file path=ppt/slides/_rels/slide3.xml.rels><?xml version="1.0" encoding="UTF-8" standalone="yes"?><Relationships xmlns="http://schemas.openxmlformats.org/package/2006/relationships"><Relationship Id="rId20" Type="http://schemas.openxmlformats.org/officeDocument/2006/relationships/image" Target="../media/image19.jpg"/><Relationship Id="rId22" Type="http://schemas.openxmlformats.org/officeDocument/2006/relationships/hyperlink" Target="https://insights.bcdme.com/blog/how-to-avoid-food-waste-at-meetings-and-events" TargetMode="External"/><Relationship Id="rId21" Type="http://schemas.openxmlformats.org/officeDocument/2006/relationships/hyperlink" Target="https://www.pcma.org/what-meeting-planners-can-do-reduce-food-waste/" TargetMode="External"/><Relationship Id="rId24" Type="http://schemas.openxmlformats.org/officeDocument/2006/relationships/hyperlink" Target="https://www.feedingamerica.org/hunger-in-america" TargetMode="External"/><Relationship Id="rId23" Type="http://schemas.openxmlformats.org/officeDocument/2006/relationships/hyperlink" Target="https://www.pcma.org/food-donations-event-sustainability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un.org/sustainabledevelopment/sustainable-development-goals/" TargetMode="External"/><Relationship Id="rId4" Type="http://schemas.openxmlformats.org/officeDocument/2006/relationships/image" Target="../media/image8.jpg"/><Relationship Id="rId9" Type="http://schemas.openxmlformats.org/officeDocument/2006/relationships/image" Target="../media/image10.jpg"/><Relationship Id="rId26" Type="http://schemas.openxmlformats.org/officeDocument/2006/relationships/hyperlink" Target="https://www.epa.gov/sustainable-management-food/food-donation-basics" TargetMode="External"/><Relationship Id="rId25" Type="http://schemas.openxmlformats.org/officeDocument/2006/relationships/hyperlink" Target="https://refed.org/" TargetMode="External"/><Relationship Id="rId5" Type="http://schemas.openxmlformats.org/officeDocument/2006/relationships/image" Target="../media/image2.jpg"/><Relationship Id="rId6" Type="http://schemas.openxmlformats.org/officeDocument/2006/relationships/image" Target="../media/image1.jpg"/><Relationship Id="rId7" Type="http://schemas.openxmlformats.org/officeDocument/2006/relationships/image" Target="../media/image4.jpg"/><Relationship Id="rId8" Type="http://schemas.openxmlformats.org/officeDocument/2006/relationships/image" Target="../media/image6.jpg"/><Relationship Id="rId11" Type="http://schemas.openxmlformats.org/officeDocument/2006/relationships/image" Target="../media/image3.jpg"/><Relationship Id="rId10" Type="http://schemas.openxmlformats.org/officeDocument/2006/relationships/image" Target="../media/image11.jpg"/><Relationship Id="rId13" Type="http://schemas.openxmlformats.org/officeDocument/2006/relationships/image" Target="../media/image12.jpg"/><Relationship Id="rId12" Type="http://schemas.openxmlformats.org/officeDocument/2006/relationships/image" Target="../media/image9.jpg"/><Relationship Id="rId15" Type="http://schemas.openxmlformats.org/officeDocument/2006/relationships/image" Target="../media/image13.jpg"/><Relationship Id="rId14" Type="http://schemas.openxmlformats.org/officeDocument/2006/relationships/image" Target="../media/image5.jpg"/><Relationship Id="rId17" Type="http://schemas.openxmlformats.org/officeDocument/2006/relationships/image" Target="../media/image7.jpg"/><Relationship Id="rId16" Type="http://schemas.openxmlformats.org/officeDocument/2006/relationships/image" Target="../media/image18.jpg"/><Relationship Id="rId19" Type="http://schemas.openxmlformats.org/officeDocument/2006/relationships/image" Target="../media/image17.jpg"/><Relationship Id="rId18" Type="http://schemas.openxmlformats.org/officeDocument/2006/relationships/image" Target="../media/image14.jpg"/></Relationships>
</file>

<file path=ppt/slides/_rels/slide4.xml.rels><?xml version="1.0" encoding="UTF-8" standalone="yes"?><Relationships xmlns="http://schemas.openxmlformats.org/package/2006/relationships"><Relationship Id="rId20" Type="http://schemas.openxmlformats.org/officeDocument/2006/relationships/image" Target="../media/image19.jpg"/><Relationship Id="rId22" Type="http://schemas.openxmlformats.org/officeDocument/2006/relationships/hyperlink" Target="https://www.calm.com/" TargetMode="External"/><Relationship Id="rId21" Type="http://schemas.openxmlformats.org/officeDocument/2006/relationships/hyperlink" Target="https://insighttimer.com/" TargetMode="External"/><Relationship Id="rId24" Type="http://schemas.openxmlformats.org/officeDocument/2006/relationships/hyperlink" Target="https://www.strava.com/" TargetMode="External"/><Relationship Id="rId23" Type="http://schemas.openxmlformats.org/officeDocument/2006/relationships/hyperlink" Target="https://yogawithadriene.com/free-yoga-videos/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www.un.org/sustainabledevelopment/sustainable-development-goals/" TargetMode="External"/><Relationship Id="rId4" Type="http://schemas.openxmlformats.org/officeDocument/2006/relationships/image" Target="../media/image8.jpg"/><Relationship Id="rId9" Type="http://schemas.openxmlformats.org/officeDocument/2006/relationships/image" Target="../media/image10.jpg"/><Relationship Id="rId26" Type="http://schemas.openxmlformats.org/officeDocument/2006/relationships/hyperlink" Target="https://www.calm.com/" TargetMode="External"/><Relationship Id="rId25" Type="http://schemas.openxmlformats.org/officeDocument/2006/relationships/hyperlink" Target="https://www.samhsa.gov/" TargetMode="External"/><Relationship Id="rId5" Type="http://schemas.openxmlformats.org/officeDocument/2006/relationships/image" Target="../media/image2.jpg"/><Relationship Id="rId6" Type="http://schemas.openxmlformats.org/officeDocument/2006/relationships/image" Target="../media/image1.jpg"/><Relationship Id="rId7" Type="http://schemas.openxmlformats.org/officeDocument/2006/relationships/image" Target="../media/image4.jpg"/><Relationship Id="rId8" Type="http://schemas.openxmlformats.org/officeDocument/2006/relationships/image" Target="../media/image6.jpg"/><Relationship Id="rId11" Type="http://schemas.openxmlformats.org/officeDocument/2006/relationships/image" Target="../media/image3.jpg"/><Relationship Id="rId10" Type="http://schemas.openxmlformats.org/officeDocument/2006/relationships/image" Target="../media/image11.jpg"/><Relationship Id="rId13" Type="http://schemas.openxmlformats.org/officeDocument/2006/relationships/image" Target="../media/image12.jpg"/><Relationship Id="rId12" Type="http://schemas.openxmlformats.org/officeDocument/2006/relationships/image" Target="../media/image9.jpg"/><Relationship Id="rId15" Type="http://schemas.openxmlformats.org/officeDocument/2006/relationships/image" Target="../media/image13.jpg"/><Relationship Id="rId14" Type="http://schemas.openxmlformats.org/officeDocument/2006/relationships/image" Target="../media/image5.jpg"/><Relationship Id="rId17" Type="http://schemas.openxmlformats.org/officeDocument/2006/relationships/image" Target="../media/image7.jpg"/><Relationship Id="rId16" Type="http://schemas.openxmlformats.org/officeDocument/2006/relationships/image" Target="../media/image18.jpg"/><Relationship Id="rId19" Type="http://schemas.openxmlformats.org/officeDocument/2006/relationships/image" Target="../media/image17.jpg"/><Relationship Id="rId18" Type="http://schemas.openxmlformats.org/officeDocument/2006/relationships/image" Target="../media/image14.jpg"/></Relationships>
</file>

<file path=ppt/slides/_rels/slide5.xml.rels><?xml version="1.0" encoding="UTF-8" standalone="yes"?><Relationships xmlns="http://schemas.openxmlformats.org/package/2006/relationships"><Relationship Id="rId20" Type="http://schemas.openxmlformats.org/officeDocument/2006/relationships/image" Target="../media/image19.jpg"/><Relationship Id="rId22" Type="http://schemas.openxmlformats.org/officeDocument/2006/relationships/hyperlink" Target="https://www.coursera.org/" TargetMode="External"/><Relationship Id="rId21" Type="http://schemas.openxmlformats.org/officeDocument/2006/relationships/hyperlink" Target="https://meetgreen.com/" TargetMode="External"/><Relationship Id="rId23" Type="http://schemas.openxmlformats.org/officeDocument/2006/relationships/hyperlink" Target="https://www.pcma.org/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un.org/sustainabledevelopment/sustainable-development-goals/" TargetMode="External"/><Relationship Id="rId4" Type="http://schemas.openxmlformats.org/officeDocument/2006/relationships/image" Target="../media/image8.jpg"/><Relationship Id="rId9" Type="http://schemas.openxmlformats.org/officeDocument/2006/relationships/image" Target="../media/image10.jpg"/><Relationship Id="rId5" Type="http://schemas.openxmlformats.org/officeDocument/2006/relationships/image" Target="../media/image2.jpg"/><Relationship Id="rId6" Type="http://schemas.openxmlformats.org/officeDocument/2006/relationships/image" Target="../media/image1.jpg"/><Relationship Id="rId7" Type="http://schemas.openxmlformats.org/officeDocument/2006/relationships/image" Target="../media/image4.jpg"/><Relationship Id="rId8" Type="http://schemas.openxmlformats.org/officeDocument/2006/relationships/image" Target="../media/image6.jpg"/><Relationship Id="rId11" Type="http://schemas.openxmlformats.org/officeDocument/2006/relationships/image" Target="../media/image3.jpg"/><Relationship Id="rId10" Type="http://schemas.openxmlformats.org/officeDocument/2006/relationships/image" Target="../media/image11.jpg"/><Relationship Id="rId13" Type="http://schemas.openxmlformats.org/officeDocument/2006/relationships/image" Target="../media/image12.jpg"/><Relationship Id="rId12" Type="http://schemas.openxmlformats.org/officeDocument/2006/relationships/image" Target="../media/image9.jpg"/><Relationship Id="rId15" Type="http://schemas.openxmlformats.org/officeDocument/2006/relationships/image" Target="../media/image13.jpg"/><Relationship Id="rId14" Type="http://schemas.openxmlformats.org/officeDocument/2006/relationships/image" Target="../media/image5.jpg"/><Relationship Id="rId17" Type="http://schemas.openxmlformats.org/officeDocument/2006/relationships/image" Target="../media/image7.jpg"/><Relationship Id="rId16" Type="http://schemas.openxmlformats.org/officeDocument/2006/relationships/image" Target="../media/image18.jpg"/><Relationship Id="rId19" Type="http://schemas.openxmlformats.org/officeDocument/2006/relationships/image" Target="../media/image17.jpg"/><Relationship Id="rId18" Type="http://schemas.openxmlformats.org/officeDocument/2006/relationships/image" Target="../media/image14.jpg"/></Relationships>
</file>

<file path=ppt/slides/_rels/slide6.xml.rels><?xml version="1.0" encoding="UTF-8" standalone="yes"?><Relationships xmlns="http://schemas.openxmlformats.org/package/2006/relationships"><Relationship Id="rId20" Type="http://schemas.openxmlformats.org/officeDocument/2006/relationships/image" Target="../media/image19.jpg"/><Relationship Id="rId22" Type="http://schemas.openxmlformats.org/officeDocument/2006/relationships/hyperlink" Target="https://www.womenownedlogo.com/buy-women-owned-directory" TargetMode="External"/><Relationship Id="rId21" Type="http://schemas.openxmlformats.org/officeDocument/2006/relationships/hyperlink" Target="http://www.sba8a.com/" TargetMode="External"/><Relationship Id="rId24" Type="http://schemas.openxmlformats.org/officeDocument/2006/relationships/hyperlink" Target="https://www.asce.org/-/media/asce-images-and-files/diversity-equity-and-inclusion/documents/dei-events-best-practices-resource-guide.pdf/" TargetMode="External"/><Relationship Id="rId23" Type="http://schemas.openxmlformats.org/officeDocument/2006/relationships/hyperlink" Target="http://www.blackpages.com/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www.un.org/sustainabledevelopment/sustainable-development-goals/" TargetMode="External"/><Relationship Id="rId4" Type="http://schemas.openxmlformats.org/officeDocument/2006/relationships/image" Target="../media/image8.jpg"/><Relationship Id="rId9" Type="http://schemas.openxmlformats.org/officeDocument/2006/relationships/image" Target="../media/image10.jpg"/><Relationship Id="rId26" Type="http://schemas.openxmlformats.org/officeDocument/2006/relationships/hyperlink" Target="https://www.smartmeetings.com/tips-tools/123395/tips-supporting-gender-equality/" TargetMode="External"/><Relationship Id="rId25" Type="http://schemas.openxmlformats.org/officeDocument/2006/relationships/hyperlink" Target="https://www.smartmeetings.com/tips-tools/123395/tips-supporting-gender-equality/" TargetMode="External"/><Relationship Id="rId28" Type="http://schemas.openxmlformats.org/officeDocument/2006/relationships/hyperlink" Target="https://www.sba.gov/federal-contracting/contracting-assistance-programs/wosb" TargetMode="External"/><Relationship Id="rId27" Type="http://schemas.openxmlformats.org/officeDocument/2006/relationships/hyperlink" Target="https://www.smartmeetings.com/tips-tools/123395/tips-supporting-gender-equality/" TargetMode="External"/><Relationship Id="rId5" Type="http://schemas.openxmlformats.org/officeDocument/2006/relationships/image" Target="../media/image2.jpg"/><Relationship Id="rId6" Type="http://schemas.openxmlformats.org/officeDocument/2006/relationships/image" Target="../media/image1.jpg"/><Relationship Id="rId29" Type="http://schemas.openxmlformats.org/officeDocument/2006/relationships/hyperlink" Target="https://www.pcma.org/" TargetMode="External"/><Relationship Id="rId7" Type="http://schemas.openxmlformats.org/officeDocument/2006/relationships/image" Target="../media/image4.jpg"/><Relationship Id="rId8" Type="http://schemas.openxmlformats.org/officeDocument/2006/relationships/image" Target="../media/image6.jpg"/><Relationship Id="rId30" Type="http://schemas.openxmlformats.org/officeDocument/2006/relationships/hyperlink" Target="https://www.mpi.org/" TargetMode="External"/><Relationship Id="rId11" Type="http://schemas.openxmlformats.org/officeDocument/2006/relationships/image" Target="../media/image3.jpg"/><Relationship Id="rId10" Type="http://schemas.openxmlformats.org/officeDocument/2006/relationships/image" Target="../media/image11.jpg"/><Relationship Id="rId13" Type="http://schemas.openxmlformats.org/officeDocument/2006/relationships/image" Target="../media/image12.jpg"/><Relationship Id="rId12" Type="http://schemas.openxmlformats.org/officeDocument/2006/relationships/image" Target="../media/image9.jpg"/><Relationship Id="rId15" Type="http://schemas.openxmlformats.org/officeDocument/2006/relationships/image" Target="../media/image13.jpg"/><Relationship Id="rId14" Type="http://schemas.openxmlformats.org/officeDocument/2006/relationships/image" Target="../media/image5.jpg"/><Relationship Id="rId17" Type="http://schemas.openxmlformats.org/officeDocument/2006/relationships/image" Target="../media/image7.jpg"/><Relationship Id="rId16" Type="http://schemas.openxmlformats.org/officeDocument/2006/relationships/image" Target="../media/image18.jpg"/><Relationship Id="rId19" Type="http://schemas.openxmlformats.org/officeDocument/2006/relationships/image" Target="../media/image17.jpg"/><Relationship Id="rId18" Type="http://schemas.openxmlformats.org/officeDocument/2006/relationships/image" Target="../media/image14.jpg"/></Relationships>
</file>

<file path=ppt/slides/_rels/slide7.xml.rels><?xml version="1.0" encoding="UTF-8" standalone="yes"?><Relationships xmlns="http://schemas.openxmlformats.org/package/2006/relationships"><Relationship Id="rId20" Type="http://schemas.openxmlformats.org/officeDocument/2006/relationships/image" Target="../media/image19.jpg"/><Relationship Id="rId22" Type="http://schemas.openxmlformats.org/officeDocument/2006/relationships/hyperlink" Target="https://www.epa.gov/plastics" TargetMode="External"/><Relationship Id="rId21" Type="http://schemas.openxmlformats.org/officeDocument/2006/relationships/hyperlink" Target="https://www.refill.org/" TargetMode="External"/><Relationship Id="rId23" Type="http://schemas.openxmlformats.org/officeDocument/2006/relationships/hyperlink" Target="https://www.worldbank.org/en/topic/water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un.org/sustainabledevelopment/sustainable-development-goals/" TargetMode="External"/><Relationship Id="rId4" Type="http://schemas.openxmlformats.org/officeDocument/2006/relationships/image" Target="../media/image8.jpg"/><Relationship Id="rId9" Type="http://schemas.openxmlformats.org/officeDocument/2006/relationships/image" Target="../media/image10.jpg"/><Relationship Id="rId5" Type="http://schemas.openxmlformats.org/officeDocument/2006/relationships/image" Target="../media/image2.jpg"/><Relationship Id="rId6" Type="http://schemas.openxmlformats.org/officeDocument/2006/relationships/image" Target="../media/image1.jpg"/><Relationship Id="rId7" Type="http://schemas.openxmlformats.org/officeDocument/2006/relationships/image" Target="../media/image4.jpg"/><Relationship Id="rId8" Type="http://schemas.openxmlformats.org/officeDocument/2006/relationships/image" Target="../media/image6.jpg"/><Relationship Id="rId11" Type="http://schemas.openxmlformats.org/officeDocument/2006/relationships/image" Target="../media/image3.jpg"/><Relationship Id="rId10" Type="http://schemas.openxmlformats.org/officeDocument/2006/relationships/image" Target="../media/image11.jpg"/><Relationship Id="rId13" Type="http://schemas.openxmlformats.org/officeDocument/2006/relationships/image" Target="../media/image12.jpg"/><Relationship Id="rId12" Type="http://schemas.openxmlformats.org/officeDocument/2006/relationships/image" Target="../media/image9.jpg"/><Relationship Id="rId15" Type="http://schemas.openxmlformats.org/officeDocument/2006/relationships/image" Target="../media/image13.jpg"/><Relationship Id="rId14" Type="http://schemas.openxmlformats.org/officeDocument/2006/relationships/image" Target="../media/image5.jpg"/><Relationship Id="rId17" Type="http://schemas.openxmlformats.org/officeDocument/2006/relationships/image" Target="../media/image7.jpg"/><Relationship Id="rId16" Type="http://schemas.openxmlformats.org/officeDocument/2006/relationships/image" Target="../media/image18.jpg"/><Relationship Id="rId19" Type="http://schemas.openxmlformats.org/officeDocument/2006/relationships/image" Target="../media/image17.jpg"/><Relationship Id="rId18" Type="http://schemas.openxmlformats.org/officeDocument/2006/relationships/image" Target="../media/image14.jpg"/></Relationships>
</file>

<file path=ppt/slides/_rels/slide8.xml.rels><?xml version="1.0" encoding="UTF-8" standalone="yes"?><Relationships xmlns="http://schemas.openxmlformats.org/package/2006/relationships"><Relationship Id="rId20" Type="http://schemas.openxmlformats.org/officeDocument/2006/relationships/image" Target="../media/image19.jpg"/><Relationship Id="rId22" Type="http://schemas.openxmlformats.org/officeDocument/2006/relationships/hyperlink" Target="https://www.usgbc.org/" TargetMode="External"/><Relationship Id="rId21" Type="http://schemas.openxmlformats.org/officeDocument/2006/relationships/hyperlink" Target="https://www.energystar.gov/" TargetMode="External"/><Relationship Id="rId23" Type="http://schemas.openxmlformats.org/officeDocument/2006/relationships/hyperlink" Target="https://www.epa.gov/greenpower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www.un.org/sustainabledevelopment/sustainable-development-goals/" TargetMode="External"/><Relationship Id="rId4" Type="http://schemas.openxmlformats.org/officeDocument/2006/relationships/image" Target="../media/image8.jpg"/><Relationship Id="rId9" Type="http://schemas.openxmlformats.org/officeDocument/2006/relationships/image" Target="../media/image10.jpg"/><Relationship Id="rId5" Type="http://schemas.openxmlformats.org/officeDocument/2006/relationships/image" Target="../media/image2.jpg"/><Relationship Id="rId6" Type="http://schemas.openxmlformats.org/officeDocument/2006/relationships/image" Target="../media/image1.jpg"/><Relationship Id="rId7" Type="http://schemas.openxmlformats.org/officeDocument/2006/relationships/image" Target="../media/image4.jpg"/><Relationship Id="rId8" Type="http://schemas.openxmlformats.org/officeDocument/2006/relationships/image" Target="../media/image6.jpg"/><Relationship Id="rId11" Type="http://schemas.openxmlformats.org/officeDocument/2006/relationships/image" Target="../media/image3.jpg"/><Relationship Id="rId10" Type="http://schemas.openxmlformats.org/officeDocument/2006/relationships/image" Target="../media/image11.jpg"/><Relationship Id="rId13" Type="http://schemas.openxmlformats.org/officeDocument/2006/relationships/image" Target="../media/image12.jpg"/><Relationship Id="rId12" Type="http://schemas.openxmlformats.org/officeDocument/2006/relationships/image" Target="../media/image9.jpg"/><Relationship Id="rId15" Type="http://schemas.openxmlformats.org/officeDocument/2006/relationships/image" Target="../media/image13.jpg"/><Relationship Id="rId14" Type="http://schemas.openxmlformats.org/officeDocument/2006/relationships/image" Target="../media/image5.jpg"/><Relationship Id="rId17" Type="http://schemas.openxmlformats.org/officeDocument/2006/relationships/image" Target="../media/image7.jpg"/><Relationship Id="rId16" Type="http://schemas.openxmlformats.org/officeDocument/2006/relationships/image" Target="../media/image18.jpg"/><Relationship Id="rId19" Type="http://schemas.openxmlformats.org/officeDocument/2006/relationships/image" Target="../media/image17.jpg"/><Relationship Id="rId18" Type="http://schemas.openxmlformats.org/officeDocument/2006/relationships/image" Target="../media/image14.jpg"/></Relationships>
</file>

<file path=ppt/slides/_rels/slide9.xml.rels><?xml version="1.0" encoding="UTF-8" standalone="yes"?><Relationships xmlns="http://schemas.openxmlformats.org/package/2006/relationships"><Relationship Id="rId20" Type="http://schemas.openxmlformats.org/officeDocument/2006/relationships/image" Target="../media/image19.jpg"/><Relationship Id="rId21" Type="http://schemas.openxmlformats.org/officeDocument/2006/relationships/hyperlink" Target="https://eventsafetyalliance.org/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www.un.org/sustainabledevelopment/sustainable-development-goals/" TargetMode="External"/><Relationship Id="rId4" Type="http://schemas.openxmlformats.org/officeDocument/2006/relationships/image" Target="../media/image8.jpg"/><Relationship Id="rId9" Type="http://schemas.openxmlformats.org/officeDocument/2006/relationships/image" Target="../media/image10.jpg"/><Relationship Id="rId5" Type="http://schemas.openxmlformats.org/officeDocument/2006/relationships/image" Target="../media/image2.jpg"/><Relationship Id="rId6" Type="http://schemas.openxmlformats.org/officeDocument/2006/relationships/image" Target="../media/image1.jpg"/><Relationship Id="rId7" Type="http://schemas.openxmlformats.org/officeDocument/2006/relationships/image" Target="../media/image4.jpg"/><Relationship Id="rId8" Type="http://schemas.openxmlformats.org/officeDocument/2006/relationships/image" Target="../media/image6.jpg"/><Relationship Id="rId11" Type="http://schemas.openxmlformats.org/officeDocument/2006/relationships/image" Target="../media/image3.jpg"/><Relationship Id="rId10" Type="http://schemas.openxmlformats.org/officeDocument/2006/relationships/image" Target="../media/image11.jpg"/><Relationship Id="rId13" Type="http://schemas.openxmlformats.org/officeDocument/2006/relationships/image" Target="../media/image12.jpg"/><Relationship Id="rId12" Type="http://schemas.openxmlformats.org/officeDocument/2006/relationships/image" Target="../media/image9.jpg"/><Relationship Id="rId15" Type="http://schemas.openxmlformats.org/officeDocument/2006/relationships/image" Target="../media/image13.jpg"/><Relationship Id="rId14" Type="http://schemas.openxmlformats.org/officeDocument/2006/relationships/image" Target="../media/image5.jpg"/><Relationship Id="rId17" Type="http://schemas.openxmlformats.org/officeDocument/2006/relationships/image" Target="../media/image7.jpg"/><Relationship Id="rId16" Type="http://schemas.openxmlformats.org/officeDocument/2006/relationships/image" Target="../media/image18.jpg"/><Relationship Id="rId19" Type="http://schemas.openxmlformats.org/officeDocument/2006/relationships/image" Target="../media/image17.jpg"/><Relationship Id="rId18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"/>
          <p:cNvSpPr txBox="1"/>
          <p:nvPr/>
        </p:nvSpPr>
        <p:spPr>
          <a:xfrm>
            <a:off x="840733" y="215489"/>
            <a:ext cx="7390800" cy="4401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90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lang="en-US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SOCIETY FOR</a:t>
            </a:r>
            <a:r>
              <a:rPr b="1" i="0" lang="en-US" sz="13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SUSTAINABLE EVENTS GUIDE - SAMPLE</a:t>
            </a:r>
            <a:endParaRPr b="0" i="0" sz="13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0"/>
              </a:spcBef>
              <a:spcAft>
                <a:spcPts val="0"/>
              </a:spcAft>
              <a:buClr>
                <a:srgbClr val="000000"/>
              </a:buClr>
              <a:buSzPts val="1450"/>
              <a:buFont typeface="Arial"/>
              <a:buNone/>
            </a:pPr>
            <a:r>
              <a:t/>
            </a:r>
            <a:endParaRPr b="0" i="0" sz="14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1"/>
          <p:cNvSpPr txBox="1"/>
          <p:nvPr/>
        </p:nvSpPr>
        <p:spPr>
          <a:xfrm>
            <a:off x="607409" y="1804716"/>
            <a:ext cx="7860030" cy="391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2646680" lvl="0" marL="2658745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Inspired by the 17 </a:t>
            </a:r>
            <a:r>
              <a:rPr b="0" i="0" lang="en-US" sz="1200" u="sng" cap="none" strike="noStrike">
                <a:solidFill>
                  <a:srgbClr val="183566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UN Sustainable Development Goals</a:t>
            </a: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, the below as key areas of focus were identified as the most impactful for hosting sustainable meetings and events.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5" name="Google Shape;45;p1"/>
          <p:cNvGrpSpPr/>
          <p:nvPr/>
        </p:nvGrpSpPr>
        <p:grpSpPr>
          <a:xfrm>
            <a:off x="169996" y="1089659"/>
            <a:ext cx="998403" cy="502920"/>
            <a:chOff x="169996" y="1089659"/>
            <a:chExt cx="998403" cy="502920"/>
          </a:xfrm>
        </p:grpSpPr>
        <p:pic>
          <p:nvPicPr>
            <p:cNvPr id="46" name="Google Shape;46;p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699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7" name="Google Shape;47;p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6547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48" name="Google Shape;48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38755" y="1089659"/>
            <a:ext cx="460505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49" name="Google Shape;49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758965" y="1089659"/>
            <a:ext cx="463534" cy="50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0" name="Google Shape;50;p1"/>
          <p:cNvGrpSpPr/>
          <p:nvPr/>
        </p:nvGrpSpPr>
        <p:grpSpPr>
          <a:xfrm>
            <a:off x="2285234" y="1089659"/>
            <a:ext cx="1506985" cy="502920"/>
            <a:chOff x="2285234" y="1089659"/>
            <a:chExt cx="1506985" cy="502920"/>
          </a:xfrm>
        </p:grpSpPr>
        <p:pic>
          <p:nvPicPr>
            <p:cNvPr id="51" name="Google Shape;51;p1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228523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2" name="Google Shape;52;p1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27685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3" name="Google Shape;53;p1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32892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4" name="Google Shape;54;p1"/>
          <p:cNvGrpSpPr/>
          <p:nvPr/>
        </p:nvGrpSpPr>
        <p:grpSpPr>
          <a:xfrm>
            <a:off x="3857494" y="1089659"/>
            <a:ext cx="2550926" cy="502920"/>
            <a:chOff x="3857494" y="1089659"/>
            <a:chExt cx="2550926" cy="502920"/>
          </a:xfrm>
        </p:grpSpPr>
        <p:pic>
          <p:nvPicPr>
            <p:cNvPr id="55" name="Google Shape;55;p1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385749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" name="Google Shape;56;p1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434086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7" name="Google Shape;57;p1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48640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8" name="Google Shape;58;p1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53847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9" name="Google Shape;59;p1"/>
            <p:cNvPicPr preferRelativeResize="0"/>
            <p:nvPr/>
          </p:nvPicPr>
          <p:blipFill rotWithShape="1">
            <a:blip r:embed="rId15">
              <a:alphaModFix/>
            </a:blip>
            <a:srcRect b="0" l="0" r="0" t="0"/>
            <a:stretch/>
          </p:blipFill>
          <p:spPr>
            <a:xfrm>
              <a:off x="590550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0" name="Google Shape;60;p1"/>
          <p:cNvGrpSpPr/>
          <p:nvPr/>
        </p:nvGrpSpPr>
        <p:grpSpPr>
          <a:xfrm>
            <a:off x="6456496" y="1089659"/>
            <a:ext cx="993323" cy="502920"/>
            <a:chOff x="6456496" y="1089659"/>
            <a:chExt cx="993323" cy="502920"/>
          </a:xfrm>
        </p:grpSpPr>
        <p:pic>
          <p:nvPicPr>
            <p:cNvPr id="61" name="Google Shape;61;p1"/>
            <p:cNvPicPr preferRelativeResize="0"/>
            <p:nvPr/>
          </p:nvPicPr>
          <p:blipFill rotWithShape="1">
            <a:blip r:embed="rId16">
              <a:alphaModFix/>
            </a:blip>
            <a:srcRect b="0" l="0" r="0" t="0"/>
            <a:stretch/>
          </p:blipFill>
          <p:spPr>
            <a:xfrm>
              <a:off x="64564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2" name="Google Shape;62;p1"/>
            <p:cNvPicPr preferRelativeResize="0"/>
            <p:nvPr/>
          </p:nvPicPr>
          <p:blipFill rotWithShape="1">
            <a:blip r:embed="rId17">
              <a:alphaModFix/>
            </a:blip>
            <a:srcRect b="0" l="0" r="0" t="0"/>
            <a:stretch/>
          </p:blipFill>
          <p:spPr>
            <a:xfrm>
              <a:off x="69468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63" name="Google Shape;63;p1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74953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80160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8539785" y="1089659"/>
            <a:ext cx="46959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"/>
          <p:cNvPicPr preferRelativeResize="0"/>
          <p:nvPr/>
        </p:nvPicPr>
        <p:blipFill rotWithShape="1">
          <a:blip r:embed="rId21">
            <a:alphaModFix/>
          </a:blip>
          <a:srcRect b="0" l="0" r="0" t="0"/>
          <a:stretch/>
        </p:blipFill>
        <p:spPr>
          <a:xfrm>
            <a:off x="1227836" y="2606040"/>
            <a:ext cx="1045464" cy="1143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7" name="Google Shape;67;p1"/>
          <p:cNvGraphicFramePr/>
          <p:nvPr/>
        </p:nvGraphicFramePr>
        <p:xfrm>
          <a:off x="295554" y="232151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{E27F926B-8C2F-4B05-849B-C1D5441A9901}</a:tableStyleId>
              </a:tblPr>
              <a:tblGrid>
                <a:gridCol w="2644775"/>
                <a:gridCol w="3440425"/>
                <a:gridCol w="2385700"/>
              </a:tblGrid>
              <a:tr h="259075">
                <a:tc>
                  <a:txBody>
                    <a:bodyPr/>
                    <a:lstStyle/>
                    <a:p>
                      <a:pPr indent="0" lvl="0" marL="9144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GOAL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PROPOSED ACTIONS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RESOURCES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707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38735" marR="22860" rtl="0" algn="ctr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END HUNGER, ACHIEVE FOOD SECURITY AND IMPROVED NUTRITION, AND PROMOTE SUSTAINABLE AGRICULTURE</a:t>
                      </a:r>
                      <a:endParaRPr sz="9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t/>
                      </a:r>
                      <a:endParaRPr sz="135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-172720" lvl="0" marL="263525" marR="140335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Work with your venue and caterers to donate unused food to a local food bank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720" lvl="0" marL="263525" marR="14224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Ask for food choices and food service methods and smaller portion size that allow for easier donation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t/>
                      </a:r>
                      <a:endParaRPr sz="115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114300" marR="271145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 cap="none" strike="noStrike">
                          <a:solidFill>
                            <a:srgbClr val="1835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22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PCMA: What Meeting Planners Can Do</a:t>
                      </a:r>
                      <a:r>
                        <a:rPr lang="en-US" sz="1000" u="none" cap="none" strike="noStrike">
                          <a:solidFill>
                            <a:srgbClr val="1835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000" u="sng" cap="none" strike="noStrike">
                          <a:solidFill>
                            <a:srgbClr val="1835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23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6 Ways to Reduce Food Waste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 cap="none" strike="noStrike">
                          <a:solidFill>
                            <a:srgbClr val="1835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24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PCMA: About Food Donations</a:t>
                      </a:r>
                      <a:r>
                        <a:rPr lang="en-US" sz="1000" u="none" cap="none" strike="noStrike">
                          <a:solidFill>
                            <a:srgbClr val="1835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000" u="sng" cap="none" strike="noStrike">
                          <a:solidFill>
                            <a:srgbClr val="1835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25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Feeding America - About Food Banks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275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-147954" lvl="0" marL="407669" marR="102235" rtl="0" algn="l">
                        <a:lnSpc>
                          <a:spcPct val="100000"/>
                        </a:lnSpc>
                        <a:spcBef>
                          <a:spcPts val="65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ENSURE HEALTHY LIVES AND PROMOTE WELL-BEING FOR ALL AT ALL AGES</a:t>
                      </a:r>
                      <a:endParaRPr sz="9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-172720" lvl="0" marL="287020" marR="0" rtl="0" algn="l">
                        <a:lnSpc>
                          <a:spcPct val="100000"/>
                        </a:lnSpc>
                        <a:spcBef>
                          <a:spcPts val="905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Offer fitness class and/or white space for attendees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720" lvl="0" marL="287020" marR="0" rtl="0" algn="l">
                        <a:lnSpc>
                          <a:spcPct val="100000"/>
                        </a:lnSpc>
                        <a:spcBef>
                          <a:spcPts val="18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Offer a community activity/chance to volunteer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720" lvl="0" marL="287020" marR="0" rtl="0" algn="l">
                        <a:lnSpc>
                          <a:spcPct val="100000"/>
                        </a:lnSpc>
                        <a:spcBef>
                          <a:spcPts val="18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Include a fitness incentive, i.e. step challenge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720" lvl="0" marL="286385" marR="54991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Select venues that have access to natural light and outdoor spaces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t/>
                      </a:r>
                      <a:endParaRPr sz="125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114300" marR="1589405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 cap="none" strike="noStrike">
                          <a:solidFill>
                            <a:srgbClr val="1835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26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Insight Timer</a:t>
                      </a:r>
                      <a:r>
                        <a:rPr lang="en-US" sz="1000" u="none" cap="none" strike="noStrike">
                          <a:solidFill>
                            <a:srgbClr val="1835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000" u="sng" cap="none" strike="noStrike">
                          <a:solidFill>
                            <a:srgbClr val="1835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27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Calm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114300" marR="1323975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 cap="none" strike="noStrike">
                          <a:solidFill>
                            <a:srgbClr val="1835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28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Yoga with Adriene</a:t>
                      </a:r>
                      <a:r>
                        <a:rPr lang="en-US" sz="1000" u="none" cap="none" strike="noStrike">
                          <a:solidFill>
                            <a:srgbClr val="1835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000" u="sng" cap="none" strike="noStrike">
                          <a:solidFill>
                            <a:srgbClr val="1835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29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Strava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1835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[List of Volunteer Opportunities]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975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68" name="Google Shape;68;p1"/>
          <p:cNvPicPr preferRelativeResize="0"/>
          <p:nvPr/>
        </p:nvPicPr>
        <p:blipFill rotWithShape="1">
          <a:blip r:embed="rId30">
            <a:alphaModFix/>
          </a:blip>
          <a:srcRect b="0" l="0" r="0" t="0"/>
          <a:stretch/>
        </p:blipFill>
        <p:spPr>
          <a:xfrm>
            <a:off x="1156208" y="4554220"/>
            <a:ext cx="1048512" cy="11430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"/>
          <p:cNvSpPr txBox="1"/>
          <p:nvPr>
            <p:ph idx="12" type="sldNum"/>
          </p:nvPr>
        </p:nvSpPr>
        <p:spPr>
          <a:xfrm>
            <a:off x="8309609" y="6649333"/>
            <a:ext cx="166370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g37ea47ea9fa_0_368"/>
          <p:cNvSpPr txBox="1"/>
          <p:nvPr/>
        </p:nvSpPr>
        <p:spPr>
          <a:xfrm>
            <a:off x="840733" y="215489"/>
            <a:ext cx="7390800" cy="4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90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b="1" lang="en-US" sz="13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[COMPANY] SUSTAINABLE EVENTS GUIDE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0"/>
              </a:spcBef>
              <a:spcAft>
                <a:spcPts val="0"/>
              </a:spcAft>
              <a:buClr>
                <a:srgbClr val="000000"/>
              </a:buClr>
              <a:buSzPts val="1450"/>
              <a:buFont typeface="Arial"/>
              <a:buNone/>
            </a:pPr>
            <a:r>
              <a:t/>
            </a:r>
            <a:endParaRPr b="0" i="0" sz="14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g37ea47ea9fa_0_368"/>
          <p:cNvSpPr txBox="1"/>
          <p:nvPr/>
        </p:nvSpPr>
        <p:spPr>
          <a:xfrm>
            <a:off x="607409" y="1804716"/>
            <a:ext cx="7860000" cy="3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2646680" lvl="0" marL="2658745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Inspired by the 17 </a:t>
            </a:r>
            <a:r>
              <a:rPr b="0" i="0" lang="en-US" sz="1200" u="sng" cap="none" strike="noStrike">
                <a:solidFill>
                  <a:srgbClr val="183566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UN Sustainable Development Goals</a:t>
            </a: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, the below as key areas of focus were identified as the most impactful for hosting sustainable meetings and events.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16" name="Google Shape;316;g37ea47ea9fa_0_368"/>
          <p:cNvGrpSpPr/>
          <p:nvPr/>
        </p:nvGrpSpPr>
        <p:grpSpPr>
          <a:xfrm>
            <a:off x="169996" y="1089659"/>
            <a:ext cx="998403" cy="502920"/>
            <a:chOff x="169996" y="1089659"/>
            <a:chExt cx="998403" cy="502920"/>
          </a:xfrm>
        </p:grpSpPr>
        <p:pic>
          <p:nvPicPr>
            <p:cNvPr id="317" name="Google Shape;317;g37ea47ea9fa_0_368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699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8" name="Google Shape;318;g37ea47ea9fa_0_368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6547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319" name="Google Shape;319;g37ea47ea9fa_0_36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38755" y="1089659"/>
            <a:ext cx="460505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0" name="Google Shape;320;g37ea47ea9fa_0_36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758965" y="1089659"/>
            <a:ext cx="463534" cy="50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21" name="Google Shape;321;g37ea47ea9fa_0_368"/>
          <p:cNvGrpSpPr/>
          <p:nvPr/>
        </p:nvGrpSpPr>
        <p:grpSpPr>
          <a:xfrm>
            <a:off x="2285234" y="1089659"/>
            <a:ext cx="1506985" cy="502920"/>
            <a:chOff x="2285234" y="1089659"/>
            <a:chExt cx="1506985" cy="502920"/>
          </a:xfrm>
        </p:grpSpPr>
        <p:pic>
          <p:nvPicPr>
            <p:cNvPr id="322" name="Google Shape;322;g37ea47ea9fa_0_368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228523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23" name="Google Shape;323;g37ea47ea9fa_0_368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27685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24" name="Google Shape;324;g37ea47ea9fa_0_368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32892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325" name="Google Shape;325;g37ea47ea9fa_0_368"/>
          <p:cNvGrpSpPr/>
          <p:nvPr/>
        </p:nvGrpSpPr>
        <p:grpSpPr>
          <a:xfrm>
            <a:off x="3857494" y="1089659"/>
            <a:ext cx="2550926" cy="502920"/>
            <a:chOff x="3857494" y="1089659"/>
            <a:chExt cx="2550926" cy="502920"/>
          </a:xfrm>
        </p:grpSpPr>
        <p:pic>
          <p:nvPicPr>
            <p:cNvPr id="326" name="Google Shape;326;g37ea47ea9fa_0_368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385749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27" name="Google Shape;327;g37ea47ea9fa_0_368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434086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28" name="Google Shape;328;g37ea47ea9fa_0_368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48640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29" name="Google Shape;329;g37ea47ea9fa_0_368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53847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30" name="Google Shape;330;g37ea47ea9fa_0_368"/>
            <p:cNvPicPr preferRelativeResize="0"/>
            <p:nvPr/>
          </p:nvPicPr>
          <p:blipFill rotWithShape="1">
            <a:blip r:embed="rId15">
              <a:alphaModFix/>
            </a:blip>
            <a:srcRect b="0" l="0" r="0" t="0"/>
            <a:stretch/>
          </p:blipFill>
          <p:spPr>
            <a:xfrm>
              <a:off x="590550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331" name="Google Shape;331;g37ea47ea9fa_0_368"/>
          <p:cNvGrpSpPr/>
          <p:nvPr/>
        </p:nvGrpSpPr>
        <p:grpSpPr>
          <a:xfrm>
            <a:off x="6456496" y="1089659"/>
            <a:ext cx="993323" cy="502920"/>
            <a:chOff x="6456496" y="1089659"/>
            <a:chExt cx="993323" cy="502920"/>
          </a:xfrm>
        </p:grpSpPr>
        <p:pic>
          <p:nvPicPr>
            <p:cNvPr id="332" name="Google Shape;332;g37ea47ea9fa_0_368"/>
            <p:cNvPicPr preferRelativeResize="0"/>
            <p:nvPr/>
          </p:nvPicPr>
          <p:blipFill rotWithShape="1">
            <a:blip r:embed="rId16">
              <a:alphaModFix/>
            </a:blip>
            <a:srcRect b="0" l="0" r="0" t="0"/>
            <a:stretch/>
          </p:blipFill>
          <p:spPr>
            <a:xfrm>
              <a:off x="64564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33" name="Google Shape;333;g37ea47ea9fa_0_368"/>
            <p:cNvPicPr preferRelativeResize="0"/>
            <p:nvPr/>
          </p:nvPicPr>
          <p:blipFill rotWithShape="1">
            <a:blip r:embed="rId17">
              <a:alphaModFix/>
            </a:blip>
            <a:srcRect b="0" l="0" r="0" t="0"/>
            <a:stretch/>
          </p:blipFill>
          <p:spPr>
            <a:xfrm>
              <a:off x="69468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334" name="Google Shape;334;g37ea47ea9fa_0_368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74953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5" name="Google Shape;335;g37ea47ea9fa_0_368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80160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6" name="Google Shape;336;g37ea47ea9fa_0_368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8539785" y="1089659"/>
            <a:ext cx="469593" cy="50292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37" name="Google Shape;337;g37ea47ea9fa_0_368"/>
          <p:cNvGraphicFramePr/>
          <p:nvPr/>
        </p:nvGraphicFramePr>
        <p:xfrm>
          <a:off x="336554" y="265031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{E27F926B-8C2F-4B05-849B-C1D5441A9901}</a:tableStyleId>
              </a:tblPr>
              <a:tblGrid>
                <a:gridCol w="2644775"/>
                <a:gridCol w="3440425"/>
                <a:gridCol w="2385700"/>
              </a:tblGrid>
              <a:tr h="335650">
                <a:tc>
                  <a:txBody>
                    <a:bodyPr/>
                    <a:lstStyle/>
                    <a:p>
                      <a:pPr indent="0" lvl="0" marL="9144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GOAL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PROPOSED ACTIONS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RESOURCES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55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22860" rtl="0" algn="ctr">
                        <a:spcBef>
                          <a:spcPts val="869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>
                          <a:solidFill>
                            <a:srgbClr val="76707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BUILD RESILIENT INFRASTRUCTURE, PROMOTE INCLUSIVE AND SUSTAINABLE INDUSTRIALIZATION AND FOSTER INNOVATION</a:t>
                      </a:r>
                      <a:endParaRPr sz="9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t/>
                      </a:r>
                      <a:endParaRPr sz="135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14224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 u="none" cap="none" strike="noStrike">
                        <a:solidFill>
                          <a:srgbClr val="76707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720" lvl="0" marL="263525" marR="14224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Char char="•"/>
                      </a:pPr>
                      <a:r>
                        <a:rPr lang="en-US" sz="1000">
                          <a:solidFill>
                            <a:srgbClr val="767070"/>
                          </a:solidFill>
                        </a:rPr>
                        <a:t>Prioritize venues and tech that enable hybrid attendance to reduce travel</a:t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  <a:p>
                      <a:pPr indent="-172720" lvl="0" marL="263525" marR="14224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Char char="•"/>
                      </a:pPr>
                      <a:r>
                        <a:rPr lang="en-US" sz="1000">
                          <a:solidFill>
                            <a:srgbClr val="767070"/>
                          </a:solidFill>
                        </a:rPr>
                        <a:t>Include scoring for low-impact av, modular staging and sustainable materials in rfps</a:t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  <a:p>
                      <a:pPr indent="-172720" lvl="0" marL="263525" marR="14224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Char char="•"/>
                      </a:pPr>
                      <a:r>
                        <a:rPr lang="en-US" sz="1000">
                          <a:solidFill>
                            <a:srgbClr val="767070"/>
                          </a:solidFill>
                        </a:rPr>
                        <a:t>Run pilot programs for low-emission production technologies and share learnings</a:t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t/>
                      </a:r>
                      <a:endParaRPr sz="115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/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rgbClr val="183566"/>
                          </a:solidFill>
                          <a:hlinkClick r:id="rId21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pcma event tech + sustainability</a:t>
                      </a:r>
                      <a:endParaRPr sz="1000">
                        <a:solidFill>
                          <a:srgbClr val="183566"/>
                        </a:solidFill>
                      </a:endParaRPr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rgbClr val="183566"/>
                          </a:solidFill>
                          <a:hlinkClick r:id="rId22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event leadership institute courses</a:t>
                      </a:r>
                      <a:endParaRPr sz="1000">
                        <a:solidFill>
                          <a:srgbClr val="183566"/>
                        </a:solidFill>
                      </a:endParaRPr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rgbClr val="183566"/>
                          </a:solidFill>
                          <a:hlinkClick r:id="rId23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agreenerfestival case studies</a:t>
                      </a:r>
                      <a:endParaRPr sz="1000" u="sng">
                        <a:solidFill>
                          <a:srgbClr val="183566"/>
                        </a:solidFill>
                      </a:endParaRPr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1275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338" name="Google Shape;338;g37ea47ea9fa_0_368"/>
          <p:cNvSpPr txBox="1"/>
          <p:nvPr>
            <p:ph idx="12" type="sldNum"/>
          </p:nvPr>
        </p:nvSpPr>
        <p:spPr>
          <a:xfrm>
            <a:off x="8309609" y="6649333"/>
            <a:ext cx="1665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900"/>
              <a:t>‹#›</a:t>
            </a:fld>
            <a:endParaRPr sz="900"/>
          </a:p>
        </p:txBody>
      </p:sp>
      <p:pic>
        <p:nvPicPr>
          <p:cNvPr id="339" name="Google Shape;339;g37ea47ea9fa_0_368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029317" y="3246218"/>
            <a:ext cx="879350" cy="87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g37ea47ea9fa_0_334"/>
          <p:cNvSpPr txBox="1"/>
          <p:nvPr/>
        </p:nvSpPr>
        <p:spPr>
          <a:xfrm>
            <a:off x="840733" y="215489"/>
            <a:ext cx="7390800" cy="4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90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b="1" lang="en-US" sz="13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[COMPANY] SUSTAINABLE EVENTS GUIDE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0"/>
              </a:spcBef>
              <a:spcAft>
                <a:spcPts val="0"/>
              </a:spcAft>
              <a:buClr>
                <a:srgbClr val="000000"/>
              </a:buClr>
              <a:buSzPts val="1450"/>
              <a:buFont typeface="Arial"/>
              <a:buNone/>
            </a:pPr>
            <a:r>
              <a:t/>
            </a:r>
            <a:endParaRPr b="0" i="0" sz="14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5" name="Google Shape;345;g37ea47ea9fa_0_334"/>
          <p:cNvSpPr txBox="1"/>
          <p:nvPr/>
        </p:nvSpPr>
        <p:spPr>
          <a:xfrm>
            <a:off x="607409" y="1804716"/>
            <a:ext cx="7860000" cy="3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2646680" lvl="0" marL="2658745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Inspired by the 17 </a:t>
            </a:r>
            <a:r>
              <a:rPr b="0" i="0" lang="en-US" sz="1200" u="sng" cap="none" strike="noStrike">
                <a:solidFill>
                  <a:srgbClr val="183566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UN Sustainable Development Goals</a:t>
            </a: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, the below as key areas of focus were identified as the most impactful for hosting sustainable meetings and events.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46" name="Google Shape;346;g37ea47ea9fa_0_334"/>
          <p:cNvGrpSpPr/>
          <p:nvPr/>
        </p:nvGrpSpPr>
        <p:grpSpPr>
          <a:xfrm>
            <a:off x="169996" y="1089659"/>
            <a:ext cx="998403" cy="502920"/>
            <a:chOff x="169996" y="1089659"/>
            <a:chExt cx="998403" cy="502920"/>
          </a:xfrm>
        </p:grpSpPr>
        <p:pic>
          <p:nvPicPr>
            <p:cNvPr id="347" name="Google Shape;347;g37ea47ea9fa_0_334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699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48" name="Google Shape;348;g37ea47ea9fa_0_334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6547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349" name="Google Shape;349;g37ea47ea9fa_0_33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38755" y="1089659"/>
            <a:ext cx="460505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350" name="Google Shape;350;g37ea47ea9fa_0_33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758965" y="1089659"/>
            <a:ext cx="463534" cy="50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51" name="Google Shape;351;g37ea47ea9fa_0_334"/>
          <p:cNvGrpSpPr/>
          <p:nvPr/>
        </p:nvGrpSpPr>
        <p:grpSpPr>
          <a:xfrm>
            <a:off x="2285234" y="1089659"/>
            <a:ext cx="1506985" cy="502920"/>
            <a:chOff x="2285234" y="1089659"/>
            <a:chExt cx="1506985" cy="502920"/>
          </a:xfrm>
        </p:grpSpPr>
        <p:pic>
          <p:nvPicPr>
            <p:cNvPr id="352" name="Google Shape;352;g37ea47ea9fa_0_334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228523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53" name="Google Shape;353;g37ea47ea9fa_0_334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27685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54" name="Google Shape;354;g37ea47ea9fa_0_334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32892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355" name="Google Shape;355;g37ea47ea9fa_0_334"/>
          <p:cNvGrpSpPr/>
          <p:nvPr/>
        </p:nvGrpSpPr>
        <p:grpSpPr>
          <a:xfrm>
            <a:off x="3857494" y="1089659"/>
            <a:ext cx="2550926" cy="502920"/>
            <a:chOff x="3857494" y="1089659"/>
            <a:chExt cx="2550926" cy="502920"/>
          </a:xfrm>
        </p:grpSpPr>
        <p:pic>
          <p:nvPicPr>
            <p:cNvPr id="356" name="Google Shape;356;g37ea47ea9fa_0_334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385749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57" name="Google Shape;357;g37ea47ea9fa_0_334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434086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58" name="Google Shape;358;g37ea47ea9fa_0_334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48640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59" name="Google Shape;359;g37ea47ea9fa_0_334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53847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60" name="Google Shape;360;g37ea47ea9fa_0_334"/>
            <p:cNvPicPr preferRelativeResize="0"/>
            <p:nvPr/>
          </p:nvPicPr>
          <p:blipFill rotWithShape="1">
            <a:blip r:embed="rId15">
              <a:alphaModFix/>
            </a:blip>
            <a:srcRect b="0" l="0" r="0" t="0"/>
            <a:stretch/>
          </p:blipFill>
          <p:spPr>
            <a:xfrm>
              <a:off x="590550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361" name="Google Shape;361;g37ea47ea9fa_0_334"/>
          <p:cNvGrpSpPr/>
          <p:nvPr/>
        </p:nvGrpSpPr>
        <p:grpSpPr>
          <a:xfrm>
            <a:off x="6456496" y="1089659"/>
            <a:ext cx="993323" cy="502920"/>
            <a:chOff x="6456496" y="1089659"/>
            <a:chExt cx="993323" cy="502920"/>
          </a:xfrm>
        </p:grpSpPr>
        <p:pic>
          <p:nvPicPr>
            <p:cNvPr id="362" name="Google Shape;362;g37ea47ea9fa_0_334"/>
            <p:cNvPicPr preferRelativeResize="0"/>
            <p:nvPr/>
          </p:nvPicPr>
          <p:blipFill rotWithShape="1">
            <a:blip r:embed="rId16">
              <a:alphaModFix/>
            </a:blip>
            <a:srcRect b="0" l="0" r="0" t="0"/>
            <a:stretch/>
          </p:blipFill>
          <p:spPr>
            <a:xfrm>
              <a:off x="64564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63" name="Google Shape;363;g37ea47ea9fa_0_334"/>
            <p:cNvPicPr preferRelativeResize="0"/>
            <p:nvPr/>
          </p:nvPicPr>
          <p:blipFill rotWithShape="1">
            <a:blip r:embed="rId17">
              <a:alphaModFix/>
            </a:blip>
            <a:srcRect b="0" l="0" r="0" t="0"/>
            <a:stretch/>
          </p:blipFill>
          <p:spPr>
            <a:xfrm>
              <a:off x="69468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364" name="Google Shape;364;g37ea47ea9fa_0_334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74953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365" name="Google Shape;365;g37ea47ea9fa_0_334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80160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366" name="Google Shape;366;g37ea47ea9fa_0_334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8539785" y="1089659"/>
            <a:ext cx="469593" cy="50292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67" name="Google Shape;367;g37ea47ea9fa_0_334"/>
          <p:cNvGraphicFramePr/>
          <p:nvPr/>
        </p:nvGraphicFramePr>
        <p:xfrm>
          <a:off x="336554" y="265031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{E27F926B-8C2F-4B05-849B-C1D5441A9901}</a:tableStyleId>
              </a:tblPr>
              <a:tblGrid>
                <a:gridCol w="2644775"/>
                <a:gridCol w="3440425"/>
                <a:gridCol w="2385700"/>
              </a:tblGrid>
              <a:tr h="335650">
                <a:tc>
                  <a:txBody>
                    <a:bodyPr/>
                    <a:lstStyle/>
                    <a:p>
                      <a:pPr indent="0" lvl="0" marL="9144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GOAL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PROPOSED ACTIONS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RESOURCES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55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22860" rtl="0" algn="ctr">
                        <a:spcBef>
                          <a:spcPts val="869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>
                          <a:solidFill>
                            <a:srgbClr val="76707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REDUCE INEQUALITY WITHIN AND AMONG COUNTRIES</a:t>
                      </a:r>
                      <a:endParaRPr sz="9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t/>
                      </a:r>
                      <a:endParaRPr sz="135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-172720" lvl="0" marL="263525" marR="14224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>
                          <a:solidFill>
                            <a:srgbClr val="767070"/>
                          </a:solidFill>
                        </a:rPr>
                        <a:t>Ensure full accessibility (cart/asl/alt text/accessible routes) and offer translation where needed</a:t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  <a:p>
                      <a:pPr indent="-172720" lvl="0" marL="263525" marR="14224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>
                          <a:solidFill>
                            <a:srgbClr val="767070"/>
                          </a:solidFill>
                        </a:rPr>
                        <a:t>Ensure diverse representation in programming and supplier selection</a:t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  <a:p>
                      <a:pPr indent="-172720" lvl="0" marL="263525" marR="14224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>
                          <a:solidFill>
                            <a:srgbClr val="767070"/>
                          </a:solidFill>
                        </a:rPr>
                        <a:t>Involve community groups in co-designing relevant sessions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t/>
                      </a:r>
                      <a:endParaRPr sz="115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chemeClr val="hlink"/>
                          </a:solidFill>
                          <a:hlinkClick r:id="rId21"/>
                        </a:rPr>
                        <a:t>ada event accessibility guide</a:t>
                      </a:r>
                      <a:endParaRPr sz="1000"/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chemeClr val="hlink"/>
                          </a:solidFill>
                          <a:hlinkClick r:id="rId22"/>
                        </a:rPr>
                        <a:t>eventbrite accessibility checklist</a:t>
                      </a:r>
                      <a:endParaRPr sz="1000"/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chemeClr val="hlink"/>
                          </a:solidFill>
                          <a:hlinkClick r:id="rId23"/>
                        </a:rPr>
                        <a:t>diversity supplier directories (example)</a:t>
                      </a:r>
                      <a:endParaRPr sz="1000" u="sng">
                        <a:solidFill>
                          <a:schemeClr val="hlink"/>
                        </a:solidFill>
                      </a:endParaRPr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1275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368" name="Google Shape;368;g37ea47ea9fa_0_334"/>
          <p:cNvSpPr txBox="1"/>
          <p:nvPr>
            <p:ph idx="12" type="sldNum"/>
          </p:nvPr>
        </p:nvSpPr>
        <p:spPr>
          <a:xfrm>
            <a:off x="8309609" y="6649333"/>
            <a:ext cx="1665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900"/>
              <a:t>‹#›</a:t>
            </a:fld>
            <a:endParaRPr sz="900"/>
          </a:p>
        </p:txBody>
      </p:sp>
      <p:pic>
        <p:nvPicPr>
          <p:cNvPr id="369" name="Google Shape;369;g37ea47ea9fa_0_334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1168400" y="3222076"/>
            <a:ext cx="993325" cy="993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g37ea47ea9fa_0_300"/>
          <p:cNvSpPr txBox="1"/>
          <p:nvPr/>
        </p:nvSpPr>
        <p:spPr>
          <a:xfrm>
            <a:off x="840733" y="215489"/>
            <a:ext cx="7390800" cy="4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90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b="1" lang="en-US" sz="13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[COMPANY] SUSTAINABLE EVENTS GUIDE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0"/>
              </a:spcBef>
              <a:spcAft>
                <a:spcPts val="0"/>
              </a:spcAft>
              <a:buClr>
                <a:srgbClr val="000000"/>
              </a:buClr>
              <a:buSzPts val="1450"/>
              <a:buFont typeface="Arial"/>
              <a:buNone/>
            </a:pPr>
            <a:r>
              <a:t/>
            </a:r>
            <a:endParaRPr b="0" i="0" sz="14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5" name="Google Shape;375;g37ea47ea9fa_0_300"/>
          <p:cNvSpPr txBox="1"/>
          <p:nvPr/>
        </p:nvSpPr>
        <p:spPr>
          <a:xfrm>
            <a:off x="607409" y="1804716"/>
            <a:ext cx="7860000" cy="3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2646680" lvl="0" marL="2658745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Inspired by the 17 </a:t>
            </a:r>
            <a:r>
              <a:rPr b="0" i="0" lang="en-US" sz="1200" u="sng" cap="none" strike="noStrike">
                <a:solidFill>
                  <a:srgbClr val="183566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UN Sustainable Development Goals</a:t>
            </a: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, the below as key areas of focus were identified as the most impactful for hosting sustainable meetings and events.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76" name="Google Shape;376;g37ea47ea9fa_0_300"/>
          <p:cNvGrpSpPr/>
          <p:nvPr/>
        </p:nvGrpSpPr>
        <p:grpSpPr>
          <a:xfrm>
            <a:off x="169996" y="1089659"/>
            <a:ext cx="998403" cy="502920"/>
            <a:chOff x="169996" y="1089659"/>
            <a:chExt cx="998403" cy="502920"/>
          </a:xfrm>
        </p:grpSpPr>
        <p:pic>
          <p:nvPicPr>
            <p:cNvPr id="377" name="Google Shape;377;g37ea47ea9fa_0_300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699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78" name="Google Shape;378;g37ea47ea9fa_0_300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6547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379" name="Google Shape;379;g37ea47ea9fa_0_30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38755" y="1089659"/>
            <a:ext cx="460505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0" name="Google Shape;380;g37ea47ea9fa_0_30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758965" y="1089659"/>
            <a:ext cx="463534" cy="50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81" name="Google Shape;381;g37ea47ea9fa_0_300"/>
          <p:cNvGrpSpPr/>
          <p:nvPr/>
        </p:nvGrpSpPr>
        <p:grpSpPr>
          <a:xfrm>
            <a:off x="2285234" y="1089659"/>
            <a:ext cx="1506985" cy="502920"/>
            <a:chOff x="2285234" y="1089659"/>
            <a:chExt cx="1506985" cy="502920"/>
          </a:xfrm>
        </p:grpSpPr>
        <p:pic>
          <p:nvPicPr>
            <p:cNvPr id="382" name="Google Shape;382;g37ea47ea9fa_0_300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228523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83" name="Google Shape;383;g37ea47ea9fa_0_300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27685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84" name="Google Shape;384;g37ea47ea9fa_0_300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32892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385" name="Google Shape;385;g37ea47ea9fa_0_300"/>
          <p:cNvGrpSpPr/>
          <p:nvPr/>
        </p:nvGrpSpPr>
        <p:grpSpPr>
          <a:xfrm>
            <a:off x="3857494" y="1089659"/>
            <a:ext cx="2550926" cy="502920"/>
            <a:chOff x="3857494" y="1089659"/>
            <a:chExt cx="2550926" cy="502920"/>
          </a:xfrm>
        </p:grpSpPr>
        <p:pic>
          <p:nvPicPr>
            <p:cNvPr id="386" name="Google Shape;386;g37ea47ea9fa_0_300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385749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87" name="Google Shape;387;g37ea47ea9fa_0_300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434086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88" name="Google Shape;388;g37ea47ea9fa_0_300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48640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89" name="Google Shape;389;g37ea47ea9fa_0_300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53847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90" name="Google Shape;390;g37ea47ea9fa_0_300"/>
            <p:cNvPicPr preferRelativeResize="0"/>
            <p:nvPr/>
          </p:nvPicPr>
          <p:blipFill rotWithShape="1">
            <a:blip r:embed="rId15">
              <a:alphaModFix/>
            </a:blip>
            <a:srcRect b="0" l="0" r="0" t="0"/>
            <a:stretch/>
          </p:blipFill>
          <p:spPr>
            <a:xfrm>
              <a:off x="590550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391" name="Google Shape;391;g37ea47ea9fa_0_300"/>
          <p:cNvGrpSpPr/>
          <p:nvPr/>
        </p:nvGrpSpPr>
        <p:grpSpPr>
          <a:xfrm>
            <a:off x="6456496" y="1089659"/>
            <a:ext cx="993323" cy="502920"/>
            <a:chOff x="6456496" y="1089659"/>
            <a:chExt cx="993323" cy="502920"/>
          </a:xfrm>
        </p:grpSpPr>
        <p:pic>
          <p:nvPicPr>
            <p:cNvPr id="392" name="Google Shape;392;g37ea47ea9fa_0_300"/>
            <p:cNvPicPr preferRelativeResize="0"/>
            <p:nvPr/>
          </p:nvPicPr>
          <p:blipFill rotWithShape="1">
            <a:blip r:embed="rId16">
              <a:alphaModFix/>
            </a:blip>
            <a:srcRect b="0" l="0" r="0" t="0"/>
            <a:stretch/>
          </p:blipFill>
          <p:spPr>
            <a:xfrm>
              <a:off x="64564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93" name="Google Shape;393;g37ea47ea9fa_0_300"/>
            <p:cNvPicPr preferRelativeResize="0"/>
            <p:nvPr/>
          </p:nvPicPr>
          <p:blipFill rotWithShape="1">
            <a:blip r:embed="rId17">
              <a:alphaModFix/>
            </a:blip>
            <a:srcRect b="0" l="0" r="0" t="0"/>
            <a:stretch/>
          </p:blipFill>
          <p:spPr>
            <a:xfrm>
              <a:off x="69468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394" name="Google Shape;394;g37ea47ea9fa_0_300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74953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5" name="Google Shape;395;g37ea47ea9fa_0_300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80160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6" name="Google Shape;396;g37ea47ea9fa_0_300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8539785" y="1089659"/>
            <a:ext cx="469593" cy="50292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97" name="Google Shape;397;g37ea47ea9fa_0_300"/>
          <p:cNvGraphicFramePr/>
          <p:nvPr/>
        </p:nvGraphicFramePr>
        <p:xfrm>
          <a:off x="336554" y="265031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{E27F926B-8C2F-4B05-849B-C1D5441A9901}</a:tableStyleId>
              </a:tblPr>
              <a:tblGrid>
                <a:gridCol w="2644775"/>
                <a:gridCol w="3440425"/>
                <a:gridCol w="2385700"/>
              </a:tblGrid>
              <a:tr h="335650">
                <a:tc>
                  <a:txBody>
                    <a:bodyPr/>
                    <a:lstStyle/>
                    <a:p>
                      <a:pPr indent="0" lvl="0" marL="9144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GOAL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PROPOSED ACTIONS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RESOURCES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67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22860" rtl="0" algn="ctr">
                        <a:spcBef>
                          <a:spcPts val="869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>
                          <a:solidFill>
                            <a:srgbClr val="76707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MAKE CITIES AND HUMAN SETTLEMENTS INCLUSIVE, SAFE, RESILIENT, AND SUSTAINABLE </a:t>
                      </a:r>
                      <a:endParaRPr sz="9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Location Selection - make decisions with access in mind: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3355" lvl="0" marL="287020" marR="0" rtl="0" algn="l">
                        <a:lnSpc>
                          <a:spcPct val="100000"/>
                        </a:lnSpc>
                        <a:spcBef>
                          <a:spcPts val="88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Direct flights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3355" lvl="0" marL="287020" marR="0" rtl="0" algn="l">
                        <a:lnSpc>
                          <a:spcPct val="100000"/>
                        </a:lnSpc>
                        <a:spcBef>
                          <a:spcPts val="18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Public transportation access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3355" lvl="0" marL="287020" marR="0" rtl="0" algn="l">
                        <a:lnSpc>
                          <a:spcPct val="100000"/>
                        </a:lnSpc>
                        <a:spcBef>
                          <a:spcPts val="18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Proximity to airport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3355" lvl="0" marL="287020" marR="0" rtl="0" algn="l">
                        <a:lnSpc>
                          <a:spcPct val="100000"/>
                        </a:lnSpc>
                        <a:spcBef>
                          <a:spcPts val="18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LEED or other sustainability certifications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350"/>
                        <a:buFont typeface="Arial"/>
                        <a:buNone/>
                      </a:pPr>
                      <a:r>
                        <a:t/>
                      </a:r>
                      <a:endParaRPr sz="135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113663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Event Operations: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720" lvl="0" marL="286385" marR="180340" rtl="0" algn="l">
                        <a:lnSpc>
                          <a:spcPct val="114999"/>
                        </a:lnSpc>
                        <a:spcBef>
                          <a:spcPts val="68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Promote hotel sustainability practices (i.e. linen/towel re- use, decline housekeeping)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720" lvl="0" marL="286385" marR="23114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Support hotels with bath toiletry dispensers; if individual bottes, do they donate unused?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720" lvl="0" marL="286385" marR="16002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Educate attendees on thoughtful decisions around energy consumption: i.e. turn off lights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3355" lvl="0" marL="287020" marR="0" rtl="0" algn="l">
                        <a:lnSpc>
                          <a:spcPct val="100000"/>
                        </a:lnSpc>
                        <a:spcBef>
                          <a:spcPts val="18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Facilitate opportunities for airport ride-sharing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3355" lvl="0" marL="287020" marR="0" rtl="0" algn="l">
                        <a:lnSpc>
                          <a:spcPct val="100000"/>
                        </a:lnSpc>
                        <a:spcBef>
                          <a:spcPts val="18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Encourage carpooling for those who drive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720" lvl="0" marL="286385" marR="136525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Ask transportation providers to adopt “no idling” practices and to use fuel-efficient vehicles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 cap="none" strike="noStrike">
                          <a:solidFill>
                            <a:srgbClr val="1835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21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Sustainable Destinations</a:t>
                      </a:r>
                      <a:endParaRPr sz="1000"/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/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chemeClr val="hlink"/>
                          </a:solidFill>
                          <a:hlinkClick r:id="rId22"/>
                        </a:rPr>
                        <a:t>usgbc green venue selection</a:t>
                      </a:r>
                      <a:endParaRPr sz="1000"/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sng">
                        <a:solidFill>
                          <a:schemeClr val="hlink"/>
                        </a:solidFill>
                      </a:endParaRPr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chemeClr val="hlink"/>
                          </a:solidFill>
                          <a:hlinkClick r:id="rId23"/>
                        </a:rPr>
                        <a:t>transit agency partnership examples (local transit)</a:t>
                      </a:r>
                      <a:endParaRPr sz="1000"/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sng">
                        <a:solidFill>
                          <a:schemeClr val="hlink"/>
                        </a:solidFill>
                      </a:endParaRPr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chemeClr val="hlink"/>
                          </a:solidFill>
                          <a:hlinkClick r:id="rId24"/>
                        </a:rPr>
                        <a:t>pcma community alignment resources</a:t>
                      </a:r>
                      <a:endParaRPr sz="1000" u="sng">
                        <a:solidFill>
                          <a:schemeClr val="hlink"/>
                        </a:solidFill>
                      </a:endParaRPr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398" name="Google Shape;398;g37ea47ea9fa_0_300"/>
          <p:cNvSpPr txBox="1"/>
          <p:nvPr>
            <p:ph idx="12" type="sldNum"/>
          </p:nvPr>
        </p:nvSpPr>
        <p:spPr>
          <a:xfrm>
            <a:off x="8309609" y="6649333"/>
            <a:ext cx="1665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900"/>
              <a:t>‹#›</a:t>
            </a:fld>
            <a:endParaRPr sz="900"/>
          </a:p>
        </p:txBody>
      </p:sp>
      <p:pic>
        <p:nvPicPr>
          <p:cNvPr id="399" name="Google Shape;399;g37ea47ea9fa_0_300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1168400" y="3242100"/>
            <a:ext cx="905475" cy="905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g37ea47ea9fa_0_266"/>
          <p:cNvSpPr txBox="1"/>
          <p:nvPr/>
        </p:nvSpPr>
        <p:spPr>
          <a:xfrm>
            <a:off x="840733" y="215489"/>
            <a:ext cx="7390800" cy="4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90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b="1" lang="en-US" sz="13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[COMPANY] SUSTAINABLE EVENTS GUIDE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0"/>
              </a:spcBef>
              <a:spcAft>
                <a:spcPts val="0"/>
              </a:spcAft>
              <a:buClr>
                <a:srgbClr val="000000"/>
              </a:buClr>
              <a:buSzPts val="1450"/>
              <a:buFont typeface="Arial"/>
              <a:buNone/>
            </a:pPr>
            <a:r>
              <a:t/>
            </a:r>
            <a:endParaRPr b="0" i="0" sz="14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5" name="Google Shape;405;g37ea47ea9fa_0_266"/>
          <p:cNvSpPr txBox="1"/>
          <p:nvPr/>
        </p:nvSpPr>
        <p:spPr>
          <a:xfrm>
            <a:off x="607409" y="1804716"/>
            <a:ext cx="7860000" cy="3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2646680" lvl="0" marL="2658745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Inspired by the 17 </a:t>
            </a:r>
            <a:r>
              <a:rPr b="0" i="0" lang="en-US" sz="1200" u="sng" cap="none" strike="noStrike">
                <a:solidFill>
                  <a:srgbClr val="183566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UN Sustainable Development Goals</a:t>
            </a: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, the below as key areas of focus were identified as the most impactful for hosting sustainable meetings and events.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06" name="Google Shape;406;g37ea47ea9fa_0_266"/>
          <p:cNvGrpSpPr/>
          <p:nvPr/>
        </p:nvGrpSpPr>
        <p:grpSpPr>
          <a:xfrm>
            <a:off x="169996" y="1089659"/>
            <a:ext cx="998403" cy="502920"/>
            <a:chOff x="169996" y="1089659"/>
            <a:chExt cx="998403" cy="502920"/>
          </a:xfrm>
        </p:grpSpPr>
        <p:pic>
          <p:nvPicPr>
            <p:cNvPr id="407" name="Google Shape;407;g37ea47ea9fa_0_266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699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08" name="Google Shape;408;g37ea47ea9fa_0_266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6547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409" name="Google Shape;409;g37ea47ea9fa_0_26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38755" y="1089659"/>
            <a:ext cx="460505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0" name="Google Shape;410;g37ea47ea9fa_0_26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758965" y="1089659"/>
            <a:ext cx="463534" cy="50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11" name="Google Shape;411;g37ea47ea9fa_0_266"/>
          <p:cNvGrpSpPr/>
          <p:nvPr/>
        </p:nvGrpSpPr>
        <p:grpSpPr>
          <a:xfrm>
            <a:off x="2285234" y="1089659"/>
            <a:ext cx="1506985" cy="502920"/>
            <a:chOff x="2285234" y="1089659"/>
            <a:chExt cx="1506985" cy="502920"/>
          </a:xfrm>
        </p:grpSpPr>
        <p:pic>
          <p:nvPicPr>
            <p:cNvPr id="412" name="Google Shape;412;g37ea47ea9fa_0_266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228523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13" name="Google Shape;413;g37ea47ea9fa_0_266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27685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14" name="Google Shape;414;g37ea47ea9fa_0_266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32892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415" name="Google Shape;415;g37ea47ea9fa_0_266"/>
          <p:cNvGrpSpPr/>
          <p:nvPr/>
        </p:nvGrpSpPr>
        <p:grpSpPr>
          <a:xfrm>
            <a:off x="3857494" y="1089659"/>
            <a:ext cx="2550926" cy="502920"/>
            <a:chOff x="3857494" y="1089659"/>
            <a:chExt cx="2550926" cy="502920"/>
          </a:xfrm>
        </p:grpSpPr>
        <p:pic>
          <p:nvPicPr>
            <p:cNvPr id="416" name="Google Shape;416;g37ea47ea9fa_0_266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385749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17" name="Google Shape;417;g37ea47ea9fa_0_266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434086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18" name="Google Shape;418;g37ea47ea9fa_0_266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48640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19" name="Google Shape;419;g37ea47ea9fa_0_266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53847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20" name="Google Shape;420;g37ea47ea9fa_0_266"/>
            <p:cNvPicPr preferRelativeResize="0"/>
            <p:nvPr/>
          </p:nvPicPr>
          <p:blipFill rotWithShape="1">
            <a:blip r:embed="rId15">
              <a:alphaModFix/>
            </a:blip>
            <a:srcRect b="0" l="0" r="0" t="0"/>
            <a:stretch/>
          </p:blipFill>
          <p:spPr>
            <a:xfrm>
              <a:off x="590550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421" name="Google Shape;421;g37ea47ea9fa_0_266"/>
          <p:cNvGrpSpPr/>
          <p:nvPr/>
        </p:nvGrpSpPr>
        <p:grpSpPr>
          <a:xfrm>
            <a:off x="6456496" y="1089659"/>
            <a:ext cx="993323" cy="502920"/>
            <a:chOff x="6456496" y="1089659"/>
            <a:chExt cx="993323" cy="502920"/>
          </a:xfrm>
        </p:grpSpPr>
        <p:pic>
          <p:nvPicPr>
            <p:cNvPr id="422" name="Google Shape;422;g37ea47ea9fa_0_266"/>
            <p:cNvPicPr preferRelativeResize="0"/>
            <p:nvPr/>
          </p:nvPicPr>
          <p:blipFill rotWithShape="1">
            <a:blip r:embed="rId16">
              <a:alphaModFix/>
            </a:blip>
            <a:srcRect b="0" l="0" r="0" t="0"/>
            <a:stretch/>
          </p:blipFill>
          <p:spPr>
            <a:xfrm>
              <a:off x="64564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23" name="Google Shape;423;g37ea47ea9fa_0_266"/>
            <p:cNvPicPr preferRelativeResize="0"/>
            <p:nvPr/>
          </p:nvPicPr>
          <p:blipFill rotWithShape="1">
            <a:blip r:embed="rId17">
              <a:alphaModFix/>
            </a:blip>
            <a:srcRect b="0" l="0" r="0" t="0"/>
            <a:stretch/>
          </p:blipFill>
          <p:spPr>
            <a:xfrm>
              <a:off x="69468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424" name="Google Shape;424;g37ea47ea9fa_0_266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74953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5" name="Google Shape;425;g37ea47ea9fa_0_266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80160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6" name="Google Shape;426;g37ea47ea9fa_0_266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8539785" y="1089659"/>
            <a:ext cx="469593" cy="50292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27" name="Google Shape;427;g37ea47ea9fa_0_266"/>
          <p:cNvGraphicFramePr/>
          <p:nvPr/>
        </p:nvGraphicFramePr>
        <p:xfrm>
          <a:off x="336554" y="265031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{E27F926B-8C2F-4B05-849B-C1D5441A9901}</a:tableStyleId>
              </a:tblPr>
              <a:tblGrid>
                <a:gridCol w="2644775"/>
                <a:gridCol w="3440425"/>
                <a:gridCol w="2385700"/>
              </a:tblGrid>
              <a:tr h="335650">
                <a:tc>
                  <a:txBody>
                    <a:bodyPr/>
                    <a:lstStyle/>
                    <a:p>
                      <a:pPr indent="0" lvl="0" marL="9144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GOAL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PROPOSED ACTIONS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RESOURCES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55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22860" rtl="0" algn="ctr">
                        <a:spcBef>
                          <a:spcPts val="869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>
                          <a:solidFill>
                            <a:srgbClr val="76707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ENSURE SUSTAINABLE CONSUMPTION AND PRODUCTION PATTERNS</a:t>
                      </a:r>
                      <a:endParaRPr sz="9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Food &amp; Beverage: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720" lvl="0" marL="264160" marR="416558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 single-use plastics: provide or BYO refillable water bottles and offer water refill stations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720" lvl="0" marL="26416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Ask for bulk F&amp;B service vs. single-serve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3355" lvl="0" marL="26416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Choose china/glassware/silverware/cloth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720" lvl="0" marL="263525" marR="263525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If disposable is needed (i.e. portability, pool parties), use recyclable or compostable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Materials: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720" lvl="0" marL="263525" marR="24384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Swag: Choose ethical sourcing and sustainable materials, choose useful, not wasteful items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720" lvl="0" marL="264160" marR="17780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Name badges: Use post-consumer recycled and recyclable materials for holders, inserts, lanyards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720" lvl="0" marL="26416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Consider eliminating lanyards - are they needed?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720" lvl="0" marL="264160" marR="1102995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Replace paper/handouts with electronic documents/training materials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720" lvl="0" marL="264160" marR="297815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Signage: Minimize, make generic for re-use, produce on recyclable material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114300" marR="13208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 cap="none" strike="noStrike">
                          <a:solidFill>
                            <a:srgbClr val="1835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21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Top 10 Tips for Responsible Consumption and Production</a:t>
                      </a:r>
                      <a:endParaRPr sz="1000"/>
                    </a:p>
                    <a:p>
                      <a:pPr indent="0" lvl="0" marL="114300" marR="13208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/>
                    </a:p>
                    <a:p>
                      <a:pPr indent="0" lvl="0" marL="114300" marR="13208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chemeClr val="hlink"/>
                          </a:solidFill>
                          <a:hlinkClick r:id="rId22"/>
                        </a:rPr>
                        <a:t>meetgreen sustainable event kit</a:t>
                      </a:r>
                      <a:endParaRPr sz="1000"/>
                    </a:p>
                    <a:p>
                      <a:pPr indent="0" lvl="0" marL="114300" marR="13208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sng">
                        <a:solidFill>
                          <a:schemeClr val="hlink"/>
                        </a:solidFill>
                      </a:endParaRPr>
                    </a:p>
                    <a:p>
                      <a:pPr indent="0" lvl="0" marL="114300" marR="13208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chemeClr val="hlink"/>
                          </a:solidFill>
                          <a:hlinkClick r:id="rId23"/>
                        </a:rPr>
                        <a:t>epa sustainable materials management</a:t>
                      </a:r>
                      <a:endParaRPr sz="1000"/>
                    </a:p>
                    <a:p>
                      <a:pPr indent="0" lvl="0" marL="114300" marR="13208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sng">
                        <a:solidFill>
                          <a:schemeClr val="hlink"/>
                        </a:solidFill>
                      </a:endParaRPr>
                    </a:p>
                    <a:p>
                      <a:pPr indent="0" lvl="0" marL="114300" marR="13208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chemeClr val="hlink"/>
                          </a:solidFill>
                          <a:hlinkClick r:id="rId24"/>
                        </a:rPr>
                        <a:t>refed prevention &amp; reuse solutions</a:t>
                      </a:r>
                      <a:endParaRPr sz="1000" u="sng">
                        <a:solidFill>
                          <a:schemeClr val="hlink"/>
                        </a:solidFill>
                      </a:endParaRPr>
                    </a:p>
                    <a:p>
                      <a:pPr indent="0" lvl="0" marL="114300" marR="13208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28" name="Google Shape;428;g37ea47ea9fa_0_266"/>
          <p:cNvSpPr txBox="1"/>
          <p:nvPr>
            <p:ph idx="12" type="sldNum"/>
          </p:nvPr>
        </p:nvSpPr>
        <p:spPr>
          <a:xfrm>
            <a:off x="8309609" y="6649333"/>
            <a:ext cx="1665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900"/>
              <a:t>‹#›</a:t>
            </a:fld>
            <a:endParaRPr sz="900"/>
          </a:p>
        </p:txBody>
      </p:sp>
      <p:pic>
        <p:nvPicPr>
          <p:cNvPr id="429" name="Google Shape;429;g37ea47ea9fa_0_266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1168400" y="3123076"/>
            <a:ext cx="993325" cy="993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33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g37ea47ea9fa_0_232"/>
          <p:cNvSpPr txBox="1"/>
          <p:nvPr/>
        </p:nvSpPr>
        <p:spPr>
          <a:xfrm>
            <a:off x="840733" y="215489"/>
            <a:ext cx="7390800" cy="4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90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b="1" lang="en-US" sz="13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[COMPANY] SUSTAINABLE EVENTS GUIDE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0"/>
              </a:spcBef>
              <a:spcAft>
                <a:spcPts val="0"/>
              </a:spcAft>
              <a:buClr>
                <a:srgbClr val="000000"/>
              </a:buClr>
              <a:buSzPts val="1450"/>
              <a:buFont typeface="Arial"/>
              <a:buNone/>
            </a:pPr>
            <a:r>
              <a:t/>
            </a:r>
            <a:endParaRPr b="0" i="0" sz="14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5" name="Google Shape;435;g37ea47ea9fa_0_232"/>
          <p:cNvSpPr txBox="1"/>
          <p:nvPr/>
        </p:nvSpPr>
        <p:spPr>
          <a:xfrm>
            <a:off x="607409" y="1804716"/>
            <a:ext cx="7860000" cy="3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2646680" lvl="0" marL="2658745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Inspired by the 17 </a:t>
            </a:r>
            <a:r>
              <a:rPr b="0" i="0" lang="en-US" sz="1200" u="sng" cap="none" strike="noStrike">
                <a:solidFill>
                  <a:srgbClr val="183566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UN Sustainable Development Goals</a:t>
            </a: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, the below as key areas of focus were identified as the most impactful for hosting sustainable meetings and events.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36" name="Google Shape;436;g37ea47ea9fa_0_232"/>
          <p:cNvGrpSpPr/>
          <p:nvPr/>
        </p:nvGrpSpPr>
        <p:grpSpPr>
          <a:xfrm>
            <a:off x="169996" y="1089659"/>
            <a:ext cx="998403" cy="502920"/>
            <a:chOff x="169996" y="1089659"/>
            <a:chExt cx="998403" cy="502920"/>
          </a:xfrm>
        </p:grpSpPr>
        <p:pic>
          <p:nvPicPr>
            <p:cNvPr id="437" name="Google Shape;437;g37ea47ea9fa_0_23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699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38" name="Google Shape;438;g37ea47ea9fa_0_232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6547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439" name="Google Shape;439;g37ea47ea9fa_0_23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38755" y="1089659"/>
            <a:ext cx="460505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440" name="Google Shape;440;g37ea47ea9fa_0_23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758965" y="1089659"/>
            <a:ext cx="463534" cy="50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41" name="Google Shape;441;g37ea47ea9fa_0_232"/>
          <p:cNvGrpSpPr/>
          <p:nvPr/>
        </p:nvGrpSpPr>
        <p:grpSpPr>
          <a:xfrm>
            <a:off x="2285234" y="1089659"/>
            <a:ext cx="1506985" cy="502920"/>
            <a:chOff x="2285234" y="1089659"/>
            <a:chExt cx="1506985" cy="502920"/>
          </a:xfrm>
        </p:grpSpPr>
        <p:pic>
          <p:nvPicPr>
            <p:cNvPr id="442" name="Google Shape;442;g37ea47ea9fa_0_232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228523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43" name="Google Shape;443;g37ea47ea9fa_0_232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27685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44" name="Google Shape;444;g37ea47ea9fa_0_232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32892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445" name="Google Shape;445;g37ea47ea9fa_0_232"/>
          <p:cNvGrpSpPr/>
          <p:nvPr/>
        </p:nvGrpSpPr>
        <p:grpSpPr>
          <a:xfrm>
            <a:off x="3857494" y="1089659"/>
            <a:ext cx="2550926" cy="502920"/>
            <a:chOff x="3857494" y="1089659"/>
            <a:chExt cx="2550926" cy="502920"/>
          </a:xfrm>
        </p:grpSpPr>
        <p:pic>
          <p:nvPicPr>
            <p:cNvPr id="446" name="Google Shape;446;g37ea47ea9fa_0_232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385749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47" name="Google Shape;447;g37ea47ea9fa_0_232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434086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48" name="Google Shape;448;g37ea47ea9fa_0_232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48640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49" name="Google Shape;449;g37ea47ea9fa_0_232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53847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50" name="Google Shape;450;g37ea47ea9fa_0_232"/>
            <p:cNvPicPr preferRelativeResize="0"/>
            <p:nvPr/>
          </p:nvPicPr>
          <p:blipFill rotWithShape="1">
            <a:blip r:embed="rId15">
              <a:alphaModFix/>
            </a:blip>
            <a:srcRect b="0" l="0" r="0" t="0"/>
            <a:stretch/>
          </p:blipFill>
          <p:spPr>
            <a:xfrm>
              <a:off x="590550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451" name="Google Shape;451;g37ea47ea9fa_0_232"/>
          <p:cNvGrpSpPr/>
          <p:nvPr/>
        </p:nvGrpSpPr>
        <p:grpSpPr>
          <a:xfrm>
            <a:off x="6456496" y="1089659"/>
            <a:ext cx="993323" cy="502920"/>
            <a:chOff x="6456496" y="1089659"/>
            <a:chExt cx="993323" cy="502920"/>
          </a:xfrm>
        </p:grpSpPr>
        <p:pic>
          <p:nvPicPr>
            <p:cNvPr id="452" name="Google Shape;452;g37ea47ea9fa_0_232"/>
            <p:cNvPicPr preferRelativeResize="0"/>
            <p:nvPr/>
          </p:nvPicPr>
          <p:blipFill rotWithShape="1">
            <a:blip r:embed="rId16">
              <a:alphaModFix/>
            </a:blip>
            <a:srcRect b="0" l="0" r="0" t="0"/>
            <a:stretch/>
          </p:blipFill>
          <p:spPr>
            <a:xfrm>
              <a:off x="64564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53" name="Google Shape;453;g37ea47ea9fa_0_232"/>
            <p:cNvPicPr preferRelativeResize="0"/>
            <p:nvPr/>
          </p:nvPicPr>
          <p:blipFill rotWithShape="1">
            <a:blip r:embed="rId17">
              <a:alphaModFix/>
            </a:blip>
            <a:srcRect b="0" l="0" r="0" t="0"/>
            <a:stretch/>
          </p:blipFill>
          <p:spPr>
            <a:xfrm>
              <a:off x="69468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454" name="Google Shape;454;g37ea47ea9fa_0_232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74953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455" name="Google Shape;455;g37ea47ea9fa_0_232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80160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456" name="Google Shape;456;g37ea47ea9fa_0_232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8539785" y="1089659"/>
            <a:ext cx="469593" cy="50292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57" name="Google Shape;457;g37ea47ea9fa_0_232"/>
          <p:cNvGraphicFramePr/>
          <p:nvPr/>
        </p:nvGraphicFramePr>
        <p:xfrm>
          <a:off x="336554" y="265031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{E27F926B-8C2F-4B05-849B-C1D5441A9901}</a:tableStyleId>
              </a:tblPr>
              <a:tblGrid>
                <a:gridCol w="2644775"/>
                <a:gridCol w="3440425"/>
                <a:gridCol w="2385700"/>
              </a:tblGrid>
              <a:tr h="335650">
                <a:tc>
                  <a:txBody>
                    <a:bodyPr/>
                    <a:lstStyle/>
                    <a:p>
                      <a:pPr indent="0" lvl="0" marL="9144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GOAL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PROPOSED ACTIONS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RESOURCES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55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22860" rtl="0" algn="ctr">
                        <a:spcBef>
                          <a:spcPts val="869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>
                          <a:solidFill>
                            <a:srgbClr val="76707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TAKE URGENT ACTION TO COMBAT CLIMATE CHANGE AND ITS IMPACTS</a:t>
                      </a:r>
                      <a:endParaRPr sz="9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50"/>
                        <a:buFont typeface="Arial"/>
                        <a:buNone/>
                      </a:pPr>
                      <a:r>
                        <a:t/>
                      </a:r>
                      <a:endParaRPr sz="155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-172720" lvl="0" marL="2870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Understand your carbon footprint by using a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287020" marR="30099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Carbon Emissions Calculator. Consider choices that are less CO2 heavy.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720" lvl="0" marL="287020" marR="272415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Push your service providers and vendors to aggressively adopt sustainable practices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720" lvl="0" marL="2870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Host virtual meetings and reduce the need for travel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4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 cap="none" strike="noStrike">
                          <a:solidFill>
                            <a:srgbClr val="1835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21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Native Energy Carbon Offset Calculator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114300" marR="208915" rtl="0" algn="l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 cap="none" strike="noStrike">
                          <a:solidFill>
                            <a:srgbClr val="1835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22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10 Ways to Reduce Your Events' Carbon Footprint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 cap="none" strike="noStrike">
                          <a:solidFill>
                            <a:srgbClr val="1835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23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How To Live Sustainably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58" name="Google Shape;458;g37ea47ea9fa_0_232"/>
          <p:cNvSpPr txBox="1"/>
          <p:nvPr>
            <p:ph idx="12" type="sldNum"/>
          </p:nvPr>
        </p:nvSpPr>
        <p:spPr>
          <a:xfrm>
            <a:off x="8309609" y="6649333"/>
            <a:ext cx="1665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900"/>
              <a:t>‹#›</a:t>
            </a:fld>
            <a:endParaRPr sz="900"/>
          </a:p>
        </p:txBody>
      </p:sp>
      <p:pic>
        <p:nvPicPr>
          <p:cNvPr id="459" name="Google Shape;459;g37ea47ea9fa_0_232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1168400" y="3155073"/>
            <a:ext cx="993325" cy="10570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63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37ea47ea9fa_0_410"/>
          <p:cNvSpPr txBox="1"/>
          <p:nvPr/>
        </p:nvSpPr>
        <p:spPr>
          <a:xfrm>
            <a:off x="840733" y="215489"/>
            <a:ext cx="7390800" cy="4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90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b="1" lang="en-US" sz="13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[COMPANY] SUSTAINABLE EVENTS GUIDE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0"/>
              </a:spcBef>
              <a:spcAft>
                <a:spcPts val="0"/>
              </a:spcAft>
              <a:buClr>
                <a:srgbClr val="000000"/>
              </a:buClr>
              <a:buSzPts val="1450"/>
              <a:buFont typeface="Arial"/>
              <a:buNone/>
            </a:pPr>
            <a:r>
              <a:t/>
            </a:r>
            <a:endParaRPr b="0" i="0" sz="14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5" name="Google Shape;465;g37ea47ea9fa_0_410"/>
          <p:cNvSpPr txBox="1"/>
          <p:nvPr/>
        </p:nvSpPr>
        <p:spPr>
          <a:xfrm>
            <a:off x="607409" y="1804716"/>
            <a:ext cx="7860000" cy="3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2646680" lvl="0" marL="2658745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Inspired by the 17 </a:t>
            </a:r>
            <a:r>
              <a:rPr b="0" i="0" lang="en-US" sz="1200" u="sng" cap="none" strike="noStrike">
                <a:solidFill>
                  <a:srgbClr val="183566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UN Sustainable Development Goals</a:t>
            </a: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, the below as key areas of focus were identified as the most impactful for hosting sustainable meetings and events.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66" name="Google Shape;466;g37ea47ea9fa_0_410"/>
          <p:cNvGrpSpPr/>
          <p:nvPr/>
        </p:nvGrpSpPr>
        <p:grpSpPr>
          <a:xfrm>
            <a:off x="169996" y="1089659"/>
            <a:ext cx="998403" cy="502920"/>
            <a:chOff x="169996" y="1089659"/>
            <a:chExt cx="998403" cy="502920"/>
          </a:xfrm>
        </p:grpSpPr>
        <p:pic>
          <p:nvPicPr>
            <p:cNvPr id="467" name="Google Shape;467;g37ea47ea9fa_0_410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699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68" name="Google Shape;468;g37ea47ea9fa_0_410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6547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469" name="Google Shape;469;g37ea47ea9fa_0_41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38755" y="1089659"/>
            <a:ext cx="460505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470" name="Google Shape;470;g37ea47ea9fa_0_41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758965" y="1089659"/>
            <a:ext cx="463534" cy="50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71" name="Google Shape;471;g37ea47ea9fa_0_410"/>
          <p:cNvGrpSpPr/>
          <p:nvPr/>
        </p:nvGrpSpPr>
        <p:grpSpPr>
          <a:xfrm>
            <a:off x="2285234" y="1089659"/>
            <a:ext cx="1506985" cy="502920"/>
            <a:chOff x="2285234" y="1089659"/>
            <a:chExt cx="1506985" cy="502920"/>
          </a:xfrm>
        </p:grpSpPr>
        <p:pic>
          <p:nvPicPr>
            <p:cNvPr id="472" name="Google Shape;472;g37ea47ea9fa_0_410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228523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73" name="Google Shape;473;g37ea47ea9fa_0_410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27685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74" name="Google Shape;474;g37ea47ea9fa_0_410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32892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475" name="Google Shape;475;g37ea47ea9fa_0_410"/>
          <p:cNvGrpSpPr/>
          <p:nvPr/>
        </p:nvGrpSpPr>
        <p:grpSpPr>
          <a:xfrm>
            <a:off x="3857494" y="1089659"/>
            <a:ext cx="2550926" cy="502920"/>
            <a:chOff x="3857494" y="1089659"/>
            <a:chExt cx="2550926" cy="502920"/>
          </a:xfrm>
        </p:grpSpPr>
        <p:pic>
          <p:nvPicPr>
            <p:cNvPr id="476" name="Google Shape;476;g37ea47ea9fa_0_410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385749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77" name="Google Shape;477;g37ea47ea9fa_0_410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434086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78" name="Google Shape;478;g37ea47ea9fa_0_410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48640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79" name="Google Shape;479;g37ea47ea9fa_0_410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53847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80" name="Google Shape;480;g37ea47ea9fa_0_410"/>
            <p:cNvPicPr preferRelativeResize="0"/>
            <p:nvPr/>
          </p:nvPicPr>
          <p:blipFill rotWithShape="1">
            <a:blip r:embed="rId15">
              <a:alphaModFix/>
            </a:blip>
            <a:srcRect b="0" l="0" r="0" t="0"/>
            <a:stretch/>
          </p:blipFill>
          <p:spPr>
            <a:xfrm>
              <a:off x="590550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481" name="Google Shape;481;g37ea47ea9fa_0_410"/>
          <p:cNvGrpSpPr/>
          <p:nvPr/>
        </p:nvGrpSpPr>
        <p:grpSpPr>
          <a:xfrm>
            <a:off x="6456496" y="1089659"/>
            <a:ext cx="993323" cy="502920"/>
            <a:chOff x="6456496" y="1089659"/>
            <a:chExt cx="993323" cy="502920"/>
          </a:xfrm>
        </p:grpSpPr>
        <p:pic>
          <p:nvPicPr>
            <p:cNvPr id="482" name="Google Shape;482;g37ea47ea9fa_0_410"/>
            <p:cNvPicPr preferRelativeResize="0"/>
            <p:nvPr/>
          </p:nvPicPr>
          <p:blipFill rotWithShape="1">
            <a:blip r:embed="rId16">
              <a:alphaModFix/>
            </a:blip>
            <a:srcRect b="0" l="0" r="0" t="0"/>
            <a:stretch/>
          </p:blipFill>
          <p:spPr>
            <a:xfrm>
              <a:off x="64564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83" name="Google Shape;483;g37ea47ea9fa_0_410"/>
            <p:cNvPicPr preferRelativeResize="0"/>
            <p:nvPr/>
          </p:nvPicPr>
          <p:blipFill rotWithShape="1">
            <a:blip r:embed="rId17">
              <a:alphaModFix/>
            </a:blip>
            <a:srcRect b="0" l="0" r="0" t="0"/>
            <a:stretch/>
          </p:blipFill>
          <p:spPr>
            <a:xfrm>
              <a:off x="69468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484" name="Google Shape;484;g37ea47ea9fa_0_410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74953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485" name="Google Shape;485;g37ea47ea9fa_0_410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80160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486" name="Google Shape;486;g37ea47ea9fa_0_410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8539785" y="1089659"/>
            <a:ext cx="469593" cy="50292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87" name="Google Shape;487;g37ea47ea9fa_0_410"/>
          <p:cNvGraphicFramePr/>
          <p:nvPr/>
        </p:nvGraphicFramePr>
        <p:xfrm>
          <a:off x="336554" y="265031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{E27F926B-8C2F-4B05-849B-C1D5441A9901}</a:tableStyleId>
              </a:tblPr>
              <a:tblGrid>
                <a:gridCol w="2644775"/>
                <a:gridCol w="3440425"/>
                <a:gridCol w="2385700"/>
              </a:tblGrid>
              <a:tr h="335650">
                <a:tc>
                  <a:txBody>
                    <a:bodyPr/>
                    <a:lstStyle/>
                    <a:p>
                      <a:pPr indent="0" lvl="0" marL="9144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GOAL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PROPOSED ACTIONS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RESOURCES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55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22860" rtl="0" algn="ctr">
                        <a:spcBef>
                          <a:spcPts val="869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>
                          <a:solidFill>
                            <a:srgbClr val="76707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CONSERVE AND SUSTAINABLY USE THE OCEANS, SEAS AND MARINE RESOURCES FOR SUSTAINABLE DEVELOPMENT</a:t>
                      </a:r>
                      <a:endParaRPr sz="9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t/>
                      </a:r>
                      <a:endParaRPr sz="105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-172720" lvl="0" marL="286385" marR="521333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Choose seafood from the “Best Choices” list on the Seafood Watch list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720" lvl="0" marL="286385" marR="59182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Reduce microplastics and avoid the use of single- use straws</a:t>
                      </a:r>
                      <a:endParaRPr sz="1000" u="none" cap="none" strike="noStrike">
                        <a:solidFill>
                          <a:srgbClr val="76707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720" lvl="0" marL="286385" marR="59182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Char char="•"/>
                      </a:pPr>
                      <a:r>
                        <a:rPr lang="en-US" sz="1000">
                          <a:solidFill>
                            <a:srgbClr val="767070"/>
                          </a:solidFill>
                        </a:rPr>
                        <a:t>Limit the use of single-use plastics at waterfront events and provide refill stations</a:t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  <a:p>
                      <a:pPr indent="-172720" lvl="0" marL="286385" marR="59182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Char char="•"/>
                      </a:pPr>
                      <a:r>
                        <a:rPr lang="en-US" sz="1000">
                          <a:solidFill>
                            <a:srgbClr val="767070"/>
                          </a:solidFill>
                        </a:rPr>
                        <a:t>Require sustainable seafood sourcing in catering contracts</a:t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  <a:p>
                      <a:pPr indent="-172720" lvl="0" marL="286385" marR="59182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Char char="•"/>
                      </a:pPr>
                      <a:r>
                        <a:rPr lang="en-US" sz="1000">
                          <a:solidFill>
                            <a:srgbClr val="767070"/>
                          </a:solidFill>
                        </a:rPr>
                        <a:t>Run beach/shoreline cleanups as legacy activities and fund local marine groups</a:t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  <a:p>
                      <a:pPr indent="-172720" lvl="0" marL="286385" marR="59182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Char char="•"/>
                      </a:pPr>
                      <a:r>
                        <a:rPr lang="en-US" sz="1000">
                          <a:solidFill>
                            <a:srgbClr val="767070"/>
                          </a:solidFill>
                        </a:rPr>
                        <a:t>Plan stormwater controls and litter-capture measures for waterfront sites</a:t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 cap="none" strike="noStrike">
                          <a:solidFill>
                            <a:srgbClr val="1835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21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Seafood Watch List</a:t>
                      </a:r>
                      <a:endParaRPr sz="1000"/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/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chemeClr val="hlink"/>
                          </a:solidFill>
                          <a:hlinkClick r:id="rId22"/>
                        </a:rPr>
                        <a:t>seafood watch</a:t>
                      </a:r>
                      <a:endParaRPr sz="1000"/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sng">
                        <a:solidFill>
                          <a:schemeClr val="hlink"/>
                        </a:solidFill>
                      </a:endParaRPr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chemeClr val="hlink"/>
                          </a:solidFill>
                          <a:hlinkClick r:id="rId23"/>
                        </a:rPr>
                        <a:t>ocean conservancy trash free seas</a:t>
                      </a:r>
                      <a:endParaRPr sz="1000" u="sng">
                        <a:solidFill>
                          <a:schemeClr val="hlink"/>
                        </a:solidFill>
                      </a:endParaRPr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sng">
                        <a:solidFill>
                          <a:schemeClr val="hlink"/>
                        </a:solidFill>
                      </a:endParaRPr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chemeClr val="hlink"/>
                          </a:solidFill>
                          <a:hlinkClick r:id="rId24"/>
                        </a:rPr>
                        <a:t>surfrider foundation event guidance</a:t>
                      </a:r>
                      <a:endParaRPr sz="1000"/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88" name="Google Shape;488;g37ea47ea9fa_0_410"/>
          <p:cNvSpPr txBox="1"/>
          <p:nvPr>
            <p:ph idx="12" type="sldNum"/>
          </p:nvPr>
        </p:nvSpPr>
        <p:spPr>
          <a:xfrm>
            <a:off x="8309609" y="6649333"/>
            <a:ext cx="1665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900"/>
              <a:t>‹#›</a:t>
            </a:fld>
            <a:endParaRPr sz="900"/>
          </a:p>
        </p:txBody>
      </p:sp>
      <p:pic>
        <p:nvPicPr>
          <p:cNvPr id="489" name="Google Shape;489;g37ea47ea9fa_0_410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1168405" y="3195118"/>
            <a:ext cx="922975" cy="922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93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g37ea47ea9fa_0_442"/>
          <p:cNvSpPr txBox="1"/>
          <p:nvPr/>
        </p:nvSpPr>
        <p:spPr>
          <a:xfrm>
            <a:off x="840733" y="215489"/>
            <a:ext cx="7390800" cy="4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90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b="1" lang="en-US" sz="13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[COMPANY] SUSTAINABLE EVENTS GUIDE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0"/>
              </a:spcBef>
              <a:spcAft>
                <a:spcPts val="0"/>
              </a:spcAft>
              <a:buClr>
                <a:srgbClr val="000000"/>
              </a:buClr>
              <a:buSzPts val="1450"/>
              <a:buFont typeface="Arial"/>
              <a:buNone/>
            </a:pPr>
            <a:r>
              <a:t/>
            </a:r>
            <a:endParaRPr b="0" i="0" sz="14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5" name="Google Shape;495;g37ea47ea9fa_0_442"/>
          <p:cNvSpPr txBox="1"/>
          <p:nvPr/>
        </p:nvSpPr>
        <p:spPr>
          <a:xfrm>
            <a:off x="607409" y="1804716"/>
            <a:ext cx="7860000" cy="3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2646680" lvl="0" marL="2658745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Inspired by the 17 </a:t>
            </a:r>
            <a:r>
              <a:rPr b="0" i="0" lang="en-US" sz="1200" u="sng" cap="none" strike="noStrike">
                <a:solidFill>
                  <a:srgbClr val="183566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UN Sustainable Development Goals</a:t>
            </a: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, the below as key areas of focus were identified as the most impactful for hosting sustainable meetings and events.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96" name="Google Shape;496;g37ea47ea9fa_0_442"/>
          <p:cNvGrpSpPr/>
          <p:nvPr/>
        </p:nvGrpSpPr>
        <p:grpSpPr>
          <a:xfrm>
            <a:off x="169996" y="1089659"/>
            <a:ext cx="998403" cy="502920"/>
            <a:chOff x="169996" y="1089659"/>
            <a:chExt cx="998403" cy="502920"/>
          </a:xfrm>
        </p:grpSpPr>
        <p:pic>
          <p:nvPicPr>
            <p:cNvPr id="497" name="Google Shape;497;g37ea47ea9fa_0_44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699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98" name="Google Shape;498;g37ea47ea9fa_0_442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6547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499" name="Google Shape;499;g37ea47ea9fa_0_44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38755" y="1089659"/>
            <a:ext cx="460505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00" name="Google Shape;500;g37ea47ea9fa_0_44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758965" y="1089659"/>
            <a:ext cx="463534" cy="50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01" name="Google Shape;501;g37ea47ea9fa_0_442"/>
          <p:cNvGrpSpPr/>
          <p:nvPr/>
        </p:nvGrpSpPr>
        <p:grpSpPr>
          <a:xfrm>
            <a:off x="2285234" y="1089659"/>
            <a:ext cx="1506985" cy="502920"/>
            <a:chOff x="2285234" y="1089659"/>
            <a:chExt cx="1506985" cy="502920"/>
          </a:xfrm>
        </p:grpSpPr>
        <p:pic>
          <p:nvPicPr>
            <p:cNvPr id="502" name="Google Shape;502;g37ea47ea9fa_0_442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228523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03" name="Google Shape;503;g37ea47ea9fa_0_442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27685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04" name="Google Shape;504;g37ea47ea9fa_0_442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32892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05" name="Google Shape;505;g37ea47ea9fa_0_442"/>
          <p:cNvGrpSpPr/>
          <p:nvPr/>
        </p:nvGrpSpPr>
        <p:grpSpPr>
          <a:xfrm>
            <a:off x="3857494" y="1089659"/>
            <a:ext cx="2550926" cy="502920"/>
            <a:chOff x="3857494" y="1089659"/>
            <a:chExt cx="2550926" cy="502920"/>
          </a:xfrm>
        </p:grpSpPr>
        <p:pic>
          <p:nvPicPr>
            <p:cNvPr id="506" name="Google Shape;506;g37ea47ea9fa_0_442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385749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07" name="Google Shape;507;g37ea47ea9fa_0_442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434086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08" name="Google Shape;508;g37ea47ea9fa_0_442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48640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09" name="Google Shape;509;g37ea47ea9fa_0_442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53847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10" name="Google Shape;510;g37ea47ea9fa_0_442"/>
            <p:cNvPicPr preferRelativeResize="0"/>
            <p:nvPr/>
          </p:nvPicPr>
          <p:blipFill rotWithShape="1">
            <a:blip r:embed="rId15">
              <a:alphaModFix/>
            </a:blip>
            <a:srcRect b="0" l="0" r="0" t="0"/>
            <a:stretch/>
          </p:blipFill>
          <p:spPr>
            <a:xfrm>
              <a:off x="590550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11" name="Google Shape;511;g37ea47ea9fa_0_442"/>
          <p:cNvGrpSpPr/>
          <p:nvPr/>
        </p:nvGrpSpPr>
        <p:grpSpPr>
          <a:xfrm>
            <a:off x="6456496" y="1089659"/>
            <a:ext cx="993323" cy="502920"/>
            <a:chOff x="6456496" y="1089659"/>
            <a:chExt cx="993323" cy="502920"/>
          </a:xfrm>
        </p:grpSpPr>
        <p:pic>
          <p:nvPicPr>
            <p:cNvPr id="512" name="Google Shape;512;g37ea47ea9fa_0_442"/>
            <p:cNvPicPr preferRelativeResize="0"/>
            <p:nvPr/>
          </p:nvPicPr>
          <p:blipFill rotWithShape="1">
            <a:blip r:embed="rId16">
              <a:alphaModFix/>
            </a:blip>
            <a:srcRect b="0" l="0" r="0" t="0"/>
            <a:stretch/>
          </p:blipFill>
          <p:spPr>
            <a:xfrm>
              <a:off x="64564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13" name="Google Shape;513;g37ea47ea9fa_0_442"/>
            <p:cNvPicPr preferRelativeResize="0"/>
            <p:nvPr/>
          </p:nvPicPr>
          <p:blipFill rotWithShape="1">
            <a:blip r:embed="rId17">
              <a:alphaModFix/>
            </a:blip>
            <a:srcRect b="0" l="0" r="0" t="0"/>
            <a:stretch/>
          </p:blipFill>
          <p:spPr>
            <a:xfrm>
              <a:off x="69468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14" name="Google Shape;514;g37ea47ea9fa_0_442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74953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15" name="Google Shape;515;g37ea47ea9fa_0_442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80160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16" name="Google Shape;516;g37ea47ea9fa_0_442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8539785" y="1089659"/>
            <a:ext cx="469593" cy="50292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17" name="Google Shape;517;g37ea47ea9fa_0_442"/>
          <p:cNvGraphicFramePr/>
          <p:nvPr/>
        </p:nvGraphicFramePr>
        <p:xfrm>
          <a:off x="336554" y="265031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{E27F926B-8C2F-4B05-849B-C1D5441A9901}</a:tableStyleId>
              </a:tblPr>
              <a:tblGrid>
                <a:gridCol w="2644775"/>
                <a:gridCol w="3440425"/>
                <a:gridCol w="2385700"/>
              </a:tblGrid>
              <a:tr h="335650">
                <a:tc>
                  <a:txBody>
                    <a:bodyPr/>
                    <a:lstStyle/>
                    <a:p>
                      <a:pPr indent="0" lvl="0" marL="9144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GOAL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PROPOSED ACTIONS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RESOURCES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55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22860" rtl="0" algn="ctr">
                        <a:spcBef>
                          <a:spcPts val="869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>
                          <a:solidFill>
                            <a:srgbClr val="76707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PROTECT, RESTORE AND PROMOTE SUSTAINABLE USE OF TERRESTRIAL ECOSYSTEMS, SUSTAINABLY MANAGE FORESTS, COMBAT DESERTIFICATION, AND HALT AND REVERSE LAND DEGRADATION AND HALT BIODIVERSITY LOSS</a:t>
                      </a:r>
                      <a:endParaRPr sz="9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Arial"/>
                        <a:buNone/>
                      </a:pPr>
                      <a:r>
                        <a:t/>
                      </a:r>
                      <a:endParaRPr sz="85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-173355" lvl="0" marL="26416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Choose vegetarian/vegan meals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720" lvl="0" marL="263525" marR="287655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Compost food scraps from banquet and restaurant food prep and service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3355" lvl="0" marL="264160" marR="0" rtl="0" algn="l">
                        <a:lnSpc>
                          <a:spcPct val="100000"/>
                        </a:lnSpc>
                        <a:spcBef>
                          <a:spcPts val="18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Ask your venue for Compost/Recycle/Landfill bins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720" lvl="0" marL="263525" marR="15748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Create specific and explicit signage around correct sorting; educate attendees on how to sort properly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720" lvl="0" marL="263525" marR="17653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Choose local organize food producers and beverages from organic suppliers and companies that reinvest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720" lvl="0" marL="263525" marR="356235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Ask for fair trade products such as tea, coffee, sugar or chocolate with the relevant seal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720" lvl="0" marL="263525" marR="158115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Understand vendor’s sorting practices. Will waste actually get sorted at the ultimate destination?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3355" lvl="0" marL="264160" marR="0" rtl="0" algn="l">
                        <a:lnSpc>
                          <a:spcPct val="100000"/>
                        </a:lnSpc>
                        <a:spcBef>
                          <a:spcPts val="18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Reduce paper use</a:t>
                      </a:r>
                      <a:endParaRPr sz="1000" u="none" cap="none" strike="noStrike">
                        <a:solidFill>
                          <a:srgbClr val="76707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3355" lvl="0" marL="264160" marR="0" rtl="0" algn="l">
                        <a:lnSpc>
                          <a:spcPct val="100000"/>
                        </a:lnSpc>
                        <a:spcBef>
                          <a:spcPts val="18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Char char="•"/>
                      </a:pPr>
                      <a:r>
                        <a:rPr lang="en-US" sz="1000">
                          <a:solidFill>
                            <a:srgbClr val="767070"/>
                          </a:solidFill>
                        </a:rPr>
                        <a:t>include a habitat restoration volunteer activity as a post-event legacy option</a:t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</a:txBody>
                  <a:tcPr marT="25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114300" marR="481965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 cap="none" strike="noStrike">
                          <a:solidFill>
                            <a:srgbClr val="1835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21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Green Eatz Food Carbon Emissions Guidelines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 cap="none" strike="noStrike">
                          <a:solidFill>
                            <a:srgbClr val="1835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22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Fair Trade Label Guide</a:t>
                      </a:r>
                      <a:endParaRPr sz="1000"/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/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chemeClr val="hlink"/>
                          </a:solidFill>
                          <a:hlinkClick r:id="rId23"/>
                        </a:rPr>
                        <a:t>fusc certified sourcing</a:t>
                      </a:r>
                      <a:endParaRPr/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sng">
                        <a:solidFill>
                          <a:schemeClr val="hlink"/>
                        </a:solidFill>
                      </a:endParaRPr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chemeClr val="hlink"/>
                          </a:solidFill>
                          <a:hlinkClick r:id="rId24"/>
                        </a:rPr>
                        <a:t>arborday tree planting guide</a:t>
                      </a:r>
                      <a:endParaRPr/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sng">
                        <a:solidFill>
                          <a:schemeClr val="hlink"/>
                        </a:solidFill>
                      </a:endParaRPr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chemeClr val="hlink"/>
                          </a:solidFill>
                          <a:hlinkClick r:id="rId25"/>
                        </a:rPr>
                        <a:t>the nature conservancy partnerships</a:t>
                      </a:r>
                      <a:endParaRPr sz="1000" u="sng">
                        <a:solidFill>
                          <a:schemeClr val="hlink"/>
                        </a:solidFill>
                      </a:endParaRPr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18" name="Google Shape;518;g37ea47ea9fa_0_442"/>
          <p:cNvSpPr txBox="1"/>
          <p:nvPr>
            <p:ph idx="12" type="sldNum"/>
          </p:nvPr>
        </p:nvSpPr>
        <p:spPr>
          <a:xfrm>
            <a:off x="8309609" y="6649333"/>
            <a:ext cx="1665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900"/>
              <a:t>‹#›</a:t>
            </a:fld>
            <a:endParaRPr sz="900"/>
          </a:p>
        </p:txBody>
      </p:sp>
      <p:pic>
        <p:nvPicPr>
          <p:cNvPr id="519" name="Google Shape;519;g37ea47ea9fa_0_442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1238750" y="3179475"/>
            <a:ext cx="993325" cy="10570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523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g37ea47ea9fa_0_500"/>
          <p:cNvSpPr txBox="1"/>
          <p:nvPr/>
        </p:nvSpPr>
        <p:spPr>
          <a:xfrm>
            <a:off x="840733" y="215489"/>
            <a:ext cx="7390800" cy="4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90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b="1" lang="en-US" sz="13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[COMPANY] SUSTAINABLE EVENTS GUIDE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0"/>
              </a:spcBef>
              <a:spcAft>
                <a:spcPts val="0"/>
              </a:spcAft>
              <a:buClr>
                <a:srgbClr val="000000"/>
              </a:buClr>
              <a:buSzPts val="1450"/>
              <a:buFont typeface="Arial"/>
              <a:buNone/>
            </a:pPr>
            <a:r>
              <a:t/>
            </a:r>
            <a:endParaRPr b="0" i="0" sz="14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5" name="Google Shape;525;g37ea47ea9fa_0_500"/>
          <p:cNvSpPr txBox="1"/>
          <p:nvPr/>
        </p:nvSpPr>
        <p:spPr>
          <a:xfrm>
            <a:off x="607409" y="1804716"/>
            <a:ext cx="7860000" cy="3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2646680" lvl="0" marL="2658745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Inspired by the 17 </a:t>
            </a:r>
            <a:r>
              <a:rPr b="0" i="0" lang="en-US" sz="1200" u="sng" cap="none" strike="noStrike">
                <a:solidFill>
                  <a:srgbClr val="183566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UN Sustainable Development Goals</a:t>
            </a: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, the below as key areas of focus were identified as the most impactful for hosting sustainable meetings and events.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26" name="Google Shape;526;g37ea47ea9fa_0_500"/>
          <p:cNvGrpSpPr/>
          <p:nvPr/>
        </p:nvGrpSpPr>
        <p:grpSpPr>
          <a:xfrm>
            <a:off x="169996" y="1089659"/>
            <a:ext cx="998403" cy="502920"/>
            <a:chOff x="169996" y="1089659"/>
            <a:chExt cx="998403" cy="502920"/>
          </a:xfrm>
        </p:grpSpPr>
        <p:pic>
          <p:nvPicPr>
            <p:cNvPr id="527" name="Google Shape;527;g37ea47ea9fa_0_500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699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28" name="Google Shape;528;g37ea47ea9fa_0_500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6547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29" name="Google Shape;529;g37ea47ea9fa_0_50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38755" y="1089659"/>
            <a:ext cx="460505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30" name="Google Shape;530;g37ea47ea9fa_0_50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758965" y="1089659"/>
            <a:ext cx="463534" cy="50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31" name="Google Shape;531;g37ea47ea9fa_0_500"/>
          <p:cNvGrpSpPr/>
          <p:nvPr/>
        </p:nvGrpSpPr>
        <p:grpSpPr>
          <a:xfrm>
            <a:off x="2285234" y="1089659"/>
            <a:ext cx="1506985" cy="502920"/>
            <a:chOff x="2285234" y="1089659"/>
            <a:chExt cx="1506985" cy="502920"/>
          </a:xfrm>
        </p:grpSpPr>
        <p:pic>
          <p:nvPicPr>
            <p:cNvPr id="532" name="Google Shape;532;g37ea47ea9fa_0_500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228523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33" name="Google Shape;533;g37ea47ea9fa_0_500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27685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34" name="Google Shape;534;g37ea47ea9fa_0_500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32892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35" name="Google Shape;535;g37ea47ea9fa_0_500"/>
          <p:cNvGrpSpPr/>
          <p:nvPr/>
        </p:nvGrpSpPr>
        <p:grpSpPr>
          <a:xfrm>
            <a:off x="3857494" y="1089659"/>
            <a:ext cx="2550926" cy="502920"/>
            <a:chOff x="3857494" y="1089659"/>
            <a:chExt cx="2550926" cy="502920"/>
          </a:xfrm>
        </p:grpSpPr>
        <p:pic>
          <p:nvPicPr>
            <p:cNvPr id="536" name="Google Shape;536;g37ea47ea9fa_0_500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385749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37" name="Google Shape;537;g37ea47ea9fa_0_500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434086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38" name="Google Shape;538;g37ea47ea9fa_0_500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48640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39" name="Google Shape;539;g37ea47ea9fa_0_500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53847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40" name="Google Shape;540;g37ea47ea9fa_0_500"/>
            <p:cNvPicPr preferRelativeResize="0"/>
            <p:nvPr/>
          </p:nvPicPr>
          <p:blipFill rotWithShape="1">
            <a:blip r:embed="rId15">
              <a:alphaModFix/>
            </a:blip>
            <a:srcRect b="0" l="0" r="0" t="0"/>
            <a:stretch/>
          </p:blipFill>
          <p:spPr>
            <a:xfrm>
              <a:off x="590550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41" name="Google Shape;541;g37ea47ea9fa_0_500"/>
          <p:cNvGrpSpPr/>
          <p:nvPr/>
        </p:nvGrpSpPr>
        <p:grpSpPr>
          <a:xfrm>
            <a:off x="6456496" y="1089659"/>
            <a:ext cx="993323" cy="502920"/>
            <a:chOff x="6456496" y="1089659"/>
            <a:chExt cx="993323" cy="502920"/>
          </a:xfrm>
        </p:grpSpPr>
        <p:pic>
          <p:nvPicPr>
            <p:cNvPr id="542" name="Google Shape;542;g37ea47ea9fa_0_500"/>
            <p:cNvPicPr preferRelativeResize="0"/>
            <p:nvPr/>
          </p:nvPicPr>
          <p:blipFill rotWithShape="1">
            <a:blip r:embed="rId16">
              <a:alphaModFix/>
            </a:blip>
            <a:srcRect b="0" l="0" r="0" t="0"/>
            <a:stretch/>
          </p:blipFill>
          <p:spPr>
            <a:xfrm>
              <a:off x="64564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43" name="Google Shape;543;g37ea47ea9fa_0_500"/>
            <p:cNvPicPr preferRelativeResize="0"/>
            <p:nvPr/>
          </p:nvPicPr>
          <p:blipFill rotWithShape="1">
            <a:blip r:embed="rId17">
              <a:alphaModFix/>
            </a:blip>
            <a:srcRect b="0" l="0" r="0" t="0"/>
            <a:stretch/>
          </p:blipFill>
          <p:spPr>
            <a:xfrm>
              <a:off x="69468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44" name="Google Shape;544;g37ea47ea9fa_0_500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74953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45" name="Google Shape;545;g37ea47ea9fa_0_500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80160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46" name="Google Shape;546;g37ea47ea9fa_0_500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8539785" y="1089659"/>
            <a:ext cx="469593" cy="50292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47" name="Google Shape;547;g37ea47ea9fa_0_500"/>
          <p:cNvGraphicFramePr/>
          <p:nvPr/>
        </p:nvGraphicFramePr>
        <p:xfrm>
          <a:off x="336554" y="265031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{E27F926B-8C2F-4B05-849B-C1D5441A9901}</a:tableStyleId>
              </a:tblPr>
              <a:tblGrid>
                <a:gridCol w="2644775"/>
                <a:gridCol w="3440425"/>
                <a:gridCol w="2385700"/>
              </a:tblGrid>
              <a:tr h="335650">
                <a:tc>
                  <a:txBody>
                    <a:bodyPr/>
                    <a:lstStyle/>
                    <a:p>
                      <a:pPr indent="0" lvl="0" marL="9144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GOAL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PROPOSED ACTIONS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RESOURCES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55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22860" rtl="0" algn="ctr">
                        <a:spcBef>
                          <a:spcPts val="869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>
                          <a:solidFill>
                            <a:srgbClr val="76707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PROMOTE PEACEFUL AND INCLUSIVE SOCIETIES FOR SUSTAINABLE DEVELOPMENT, PROVIDE ACCESS TO JUSTICE FOR ALL AND BUILD EFFECTIVE, ACCOUNTABLE AND INCLUSIVE INSTITUTIONS AT ALL LEVELS</a:t>
                      </a:r>
                      <a:endParaRPr sz="9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Arial"/>
                        <a:buNone/>
                      </a:pPr>
                      <a:r>
                        <a:t/>
                      </a:r>
                      <a:endParaRPr sz="85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 u="none" cap="none" strike="noStrike">
                        <a:solidFill>
                          <a:srgbClr val="76707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3355" lvl="0" marL="264160" marR="0" rtl="0" algn="l">
                        <a:lnSpc>
                          <a:spcPct val="100000"/>
                        </a:lnSpc>
                        <a:spcBef>
                          <a:spcPts val="18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Char char="•"/>
                      </a:pPr>
                      <a:r>
                        <a:rPr lang="en-US" sz="1000">
                          <a:solidFill>
                            <a:srgbClr val="767070"/>
                          </a:solidFill>
                        </a:rPr>
                        <a:t>Coordinate with local authorities on security and legal compliance for events</a:t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  <a:p>
                      <a:pPr indent="-173355" lvl="0" marL="264160" marR="0" rtl="0" algn="l">
                        <a:lnSpc>
                          <a:spcPct val="100000"/>
                        </a:lnSpc>
                        <a:spcBef>
                          <a:spcPts val="18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Char char="•"/>
                      </a:pPr>
                      <a:r>
                        <a:rPr lang="en-US" sz="1000">
                          <a:solidFill>
                            <a:srgbClr val="767070"/>
                          </a:solidFill>
                        </a:rPr>
                        <a:t>Provide attendee education on reporting channels and safety during events</a:t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</a:txBody>
                  <a:tcPr marT="255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chemeClr val="hlink"/>
                          </a:solidFill>
                          <a:hlinkClick r:id="rId21"/>
                        </a:rPr>
                        <a:t>C</a:t>
                      </a:r>
                      <a:r>
                        <a:rPr lang="en-US" sz="1000" u="sng">
                          <a:solidFill>
                            <a:schemeClr val="hlink"/>
                          </a:solidFill>
                          <a:hlinkClick r:id="rId22"/>
                        </a:rPr>
                        <a:t>onference code of conduct templates</a:t>
                      </a:r>
                      <a:endParaRPr sz="1000"/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/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chemeClr val="hlink"/>
                          </a:solidFill>
                          <a:hlinkClick r:id="rId23"/>
                        </a:rPr>
                        <a:t>eventsafetyalliance protocols</a:t>
                      </a:r>
                      <a:endParaRPr sz="1000"/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/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chemeClr val="hlink"/>
                          </a:solidFill>
                          <a:hlinkClick r:id="rId24"/>
                        </a:rPr>
                        <a:t>transparency international resources</a:t>
                      </a:r>
                      <a:endParaRPr sz="1000" u="sng">
                        <a:solidFill>
                          <a:schemeClr val="hlink"/>
                        </a:solidFill>
                      </a:endParaRPr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48" name="Google Shape;548;g37ea47ea9fa_0_500"/>
          <p:cNvSpPr txBox="1"/>
          <p:nvPr>
            <p:ph idx="12" type="sldNum"/>
          </p:nvPr>
        </p:nvSpPr>
        <p:spPr>
          <a:xfrm>
            <a:off x="8309609" y="6649333"/>
            <a:ext cx="1665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900"/>
              <a:t>‹#›</a:t>
            </a:fld>
            <a:endParaRPr sz="900"/>
          </a:p>
        </p:txBody>
      </p:sp>
      <p:pic>
        <p:nvPicPr>
          <p:cNvPr id="549" name="Google Shape;549;g37ea47ea9fa_0_500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1238750" y="3257751"/>
            <a:ext cx="993325" cy="10570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553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g37ea47ea9fa_0_471"/>
          <p:cNvSpPr txBox="1"/>
          <p:nvPr/>
        </p:nvSpPr>
        <p:spPr>
          <a:xfrm>
            <a:off x="840733" y="215489"/>
            <a:ext cx="7390800" cy="4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90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b="1" lang="en-US" sz="13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[COMPANY] SUSTAINABLE EVENTS GUIDE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0"/>
              </a:spcBef>
              <a:spcAft>
                <a:spcPts val="0"/>
              </a:spcAft>
              <a:buClr>
                <a:srgbClr val="000000"/>
              </a:buClr>
              <a:buSzPts val="1450"/>
              <a:buFont typeface="Arial"/>
              <a:buNone/>
            </a:pPr>
            <a:r>
              <a:t/>
            </a:r>
            <a:endParaRPr b="0" i="0" sz="14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5" name="Google Shape;555;g37ea47ea9fa_0_471"/>
          <p:cNvSpPr txBox="1"/>
          <p:nvPr/>
        </p:nvSpPr>
        <p:spPr>
          <a:xfrm>
            <a:off x="607409" y="1804716"/>
            <a:ext cx="7860000" cy="3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2646680" lvl="0" marL="2658745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Inspired by the 17 </a:t>
            </a:r>
            <a:r>
              <a:rPr b="0" i="0" lang="en-US" sz="1200" u="sng" cap="none" strike="noStrike">
                <a:solidFill>
                  <a:srgbClr val="183566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UN Sustainable Development Goals</a:t>
            </a: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, the below as key areas of focus were identified as the most impactful for hosting sustainable meetings and events.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56" name="Google Shape;556;g37ea47ea9fa_0_471"/>
          <p:cNvGrpSpPr/>
          <p:nvPr/>
        </p:nvGrpSpPr>
        <p:grpSpPr>
          <a:xfrm>
            <a:off x="169996" y="1089659"/>
            <a:ext cx="998403" cy="502920"/>
            <a:chOff x="169996" y="1089659"/>
            <a:chExt cx="998403" cy="502920"/>
          </a:xfrm>
        </p:grpSpPr>
        <p:pic>
          <p:nvPicPr>
            <p:cNvPr id="557" name="Google Shape;557;g37ea47ea9fa_0_47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699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58" name="Google Shape;558;g37ea47ea9fa_0_47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6547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59" name="Google Shape;559;g37ea47ea9fa_0_47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38755" y="1089659"/>
            <a:ext cx="460505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0" name="Google Shape;560;g37ea47ea9fa_0_47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758965" y="1089659"/>
            <a:ext cx="463534" cy="50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61" name="Google Shape;561;g37ea47ea9fa_0_471"/>
          <p:cNvGrpSpPr/>
          <p:nvPr/>
        </p:nvGrpSpPr>
        <p:grpSpPr>
          <a:xfrm>
            <a:off x="2285234" y="1089659"/>
            <a:ext cx="1506985" cy="502920"/>
            <a:chOff x="2285234" y="1089659"/>
            <a:chExt cx="1506985" cy="502920"/>
          </a:xfrm>
        </p:grpSpPr>
        <p:pic>
          <p:nvPicPr>
            <p:cNvPr id="562" name="Google Shape;562;g37ea47ea9fa_0_471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228523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3" name="Google Shape;563;g37ea47ea9fa_0_471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27685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4" name="Google Shape;564;g37ea47ea9fa_0_471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32892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65" name="Google Shape;565;g37ea47ea9fa_0_471"/>
          <p:cNvGrpSpPr/>
          <p:nvPr/>
        </p:nvGrpSpPr>
        <p:grpSpPr>
          <a:xfrm>
            <a:off x="3857494" y="1089659"/>
            <a:ext cx="2550926" cy="502920"/>
            <a:chOff x="3857494" y="1089659"/>
            <a:chExt cx="2550926" cy="502920"/>
          </a:xfrm>
        </p:grpSpPr>
        <p:pic>
          <p:nvPicPr>
            <p:cNvPr id="566" name="Google Shape;566;g37ea47ea9fa_0_471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385749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7" name="Google Shape;567;g37ea47ea9fa_0_471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434086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8" name="Google Shape;568;g37ea47ea9fa_0_471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48640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9" name="Google Shape;569;g37ea47ea9fa_0_471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53847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70" name="Google Shape;570;g37ea47ea9fa_0_471"/>
            <p:cNvPicPr preferRelativeResize="0"/>
            <p:nvPr/>
          </p:nvPicPr>
          <p:blipFill rotWithShape="1">
            <a:blip r:embed="rId15">
              <a:alphaModFix/>
            </a:blip>
            <a:srcRect b="0" l="0" r="0" t="0"/>
            <a:stretch/>
          </p:blipFill>
          <p:spPr>
            <a:xfrm>
              <a:off x="590550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71" name="Google Shape;571;g37ea47ea9fa_0_471"/>
          <p:cNvGrpSpPr/>
          <p:nvPr/>
        </p:nvGrpSpPr>
        <p:grpSpPr>
          <a:xfrm>
            <a:off x="6456496" y="1089659"/>
            <a:ext cx="993323" cy="502920"/>
            <a:chOff x="6456496" y="1089659"/>
            <a:chExt cx="993323" cy="502920"/>
          </a:xfrm>
        </p:grpSpPr>
        <p:pic>
          <p:nvPicPr>
            <p:cNvPr id="572" name="Google Shape;572;g37ea47ea9fa_0_471"/>
            <p:cNvPicPr preferRelativeResize="0"/>
            <p:nvPr/>
          </p:nvPicPr>
          <p:blipFill rotWithShape="1">
            <a:blip r:embed="rId16">
              <a:alphaModFix/>
            </a:blip>
            <a:srcRect b="0" l="0" r="0" t="0"/>
            <a:stretch/>
          </p:blipFill>
          <p:spPr>
            <a:xfrm>
              <a:off x="64564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73" name="Google Shape;573;g37ea47ea9fa_0_471"/>
            <p:cNvPicPr preferRelativeResize="0"/>
            <p:nvPr/>
          </p:nvPicPr>
          <p:blipFill rotWithShape="1">
            <a:blip r:embed="rId17">
              <a:alphaModFix/>
            </a:blip>
            <a:srcRect b="0" l="0" r="0" t="0"/>
            <a:stretch/>
          </p:blipFill>
          <p:spPr>
            <a:xfrm>
              <a:off x="69468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4" name="Google Shape;574;g37ea47ea9fa_0_471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74953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5" name="Google Shape;575;g37ea47ea9fa_0_471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80160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6" name="Google Shape;576;g37ea47ea9fa_0_471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8539785" y="1089659"/>
            <a:ext cx="469593" cy="50292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77" name="Google Shape;577;g37ea47ea9fa_0_471"/>
          <p:cNvGraphicFramePr/>
          <p:nvPr/>
        </p:nvGraphicFramePr>
        <p:xfrm>
          <a:off x="336554" y="265031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{E27F926B-8C2F-4B05-849B-C1D5441A9901}</a:tableStyleId>
              </a:tblPr>
              <a:tblGrid>
                <a:gridCol w="2644775"/>
                <a:gridCol w="3440425"/>
                <a:gridCol w="2385700"/>
              </a:tblGrid>
              <a:tr h="335650">
                <a:tc>
                  <a:txBody>
                    <a:bodyPr/>
                    <a:lstStyle/>
                    <a:p>
                      <a:pPr indent="0" lvl="0" marL="9144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GOAL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PROPOSED ACTIONS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RESOURCES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55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22860" rtl="0" algn="ctr">
                        <a:spcBef>
                          <a:spcPts val="869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>
                          <a:solidFill>
                            <a:srgbClr val="76707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STRENGTHEN THE MEANS OF IMPLEMENTATION AND REVITALIZE THE GLOBAL PARTNERSHIP FOR SUSTAINABLE DEVELOPMENT</a:t>
                      </a:r>
                      <a:endParaRPr sz="9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t/>
                      </a:r>
                      <a:endParaRPr sz="115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-172720" lvl="0" marL="287020" marR="191135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Utilize resources and guides to ensure a holistic approach to sustainable event management</a:t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  <a:p>
                      <a:pPr indent="-172720" lvl="0" marL="287020" marR="191135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>
                          <a:solidFill>
                            <a:srgbClr val="767070"/>
                          </a:solidFill>
                        </a:rPr>
                        <a:t>Agree shared kpis (waste diversion, carbon, local hires) and publish post-event impact reports</a:t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  <a:p>
                      <a:pPr indent="-172720" lvl="0" marL="287020" marR="191135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>
                          <a:solidFill>
                            <a:srgbClr val="767070"/>
                          </a:solidFill>
                        </a:rPr>
                        <a:t>Pool resources with partners to fund legacy community projects</a:t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  <a:p>
                      <a:pPr indent="-172720" lvl="0" marL="287020" marR="191135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>
                          <a:solidFill>
                            <a:srgbClr val="767070"/>
                          </a:solidFill>
                        </a:rPr>
                        <a:t>Pursue available grants to launch sustainability pilots tied to events</a:t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 cap="none" strike="noStrike">
                          <a:solidFill>
                            <a:srgbClr val="1835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21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Sustainable Event Management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1143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 cap="none" strike="noStrike">
                          <a:solidFill>
                            <a:srgbClr val="1835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22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ISO 20121 Sustainable Events Standards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114300" marR="327025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 cap="none" strike="noStrike">
                          <a:solidFill>
                            <a:srgbClr val="1835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23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Events Industry Council: Principles for Sustainable Events</a:t>
                      </a:r>
                      <a:endParaRPr sz="1000"/>
                    </a:p>
                    <a:p>
                      <a:pPr indent="0" lvl="0" marL="114300" marR="327025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/>
                    </a:p>
                    <a:p>
                      <a:pPr indent="0" lvl="0" marL="114300" marR="327025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chemeClr val="hlink"/>
                          </a:solidFill>
                          <a:hlinkClick r:id="rId24"/>
                        </a:rPr>
                        <a:t>grants.gov federal funding portal</a:t>
                      </a:r>
                      <a:endParaRPr sz="1000"/>
                    </a:p>
                    <a:p>
                      <a:pPr indent="0" lvl="0" marL="114300" marR="327025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chemeClr val="hlink"/>
                          </a:solidFill>
                          <a:hlinkClick r:id="rId25"/>
                        </a:rPr>
                        <a:t>candid grant database</a:t>
                      </a:r>
                      <a:endParaRPr sz="1000"/>
                    </a:p>
                    <a:p>
                      <a:pPr indent="0" lvl="0" marL="114300" marR="327025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/>
                    </a:p>
                    <a:p>
                      <a:pPr indent="0" lvl="0" marL="114300" marR="327025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chemeClr val="hlink"/>
                          </a:solidFill>
                          <a:hlinkClick r:id="rId26"/>
                        </a:rPr>
                        <a:t>sustainable events alliance resources</a:t>
                      </a:r>
                      <a:endParaRPr sz="1000"/>
                    </a:p>
                    <a:p>
                      <a:pPr indent="0" lvl="0" marL="114300" marR="327025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/>
                    </a:p>
                    <a:p>
                      <a:pPr indent="0" lvl="0" marL="114300" marR="327025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78" name="Google Shape;578;g37ea47ea9fa_0_471"/>
          <p:cNvSpPr txBox="1"/>
          <p:nvPr>
            <p:ph idx="12" type="sldNum"/>
          </p:nvPr>
        </p:nvSpPr>
        <p:spPr>
          <a:xfrm>
            <a:off x="8309609" y="6649333"/>
            <a:ext cx="1665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900"/>
              <a:t>‹#›</a:t>
            </a:fld>
            <a:endParaRPr sz="900"/>
          </a:p>
        </p:txBody>
      </p:sp>
      <p:pic>
        <p:nvPicPr>
          <p:cNvPr id="579" name="Google Shape;579;g37ea47ea9fa_0_471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1238742" y="3257743"/>
            <a:ext cx="854550" cy="915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7e3b636068_0_0"/>
          <p:cNvSpPr txBox="1"/>
          <p:nvPr/>
        </p:nvSpPr>
        <p:spPr>
          <a:xfrm>
            <a:off x="840733" y="215489"/>
            <a:ext cx="7390800" cy="4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90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b="1" lang="en-US" sz="13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[COMPANY] SUSTAINABLE EVENTS GUIDE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0"/>
              </a:spcBef>
              <a:spcAft>
                <a:spcPts val="0"/>
              </a:spcAft>
              <a:buClr>
                <a:srgbClr val="000000"/>
              </a:buClr>
              <a:buSzPts val="1450"/>
              <a:buFont typeface="Arial"/>
              <a:buNone/>
            </a:pPr>
            <a:r>
              <a:t/>
            </a:r>
            <a:endParaRPr b="0" i="0" sz="14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g37e3b636068_0_0"/>
          <p:cNvSpPr txBox="1"/>
          <p:nvPr/>
        </p:nvSpPr>
        <p:spPr>
          <a:xfrm>
            <a:off x="607409" y="1804716"/>
            <a:ext cx="7860000" cy="3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2646680" lvl="0" marL="2658745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Inspired by the 17 </a:t>
            </a:r>
            <a:r>
              <a:rPr b="0" i="0" lang="en-US" sz="1200" u="sng" cap="none" strike="noStrike">
                <a:solidFill>
                  <a:srgbClr val="183566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UN Sustainable Development Goals</a:t>
            </a: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, the below as key areas of focus were identified as the most impactful for hosting sustainable meetings and events.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6" name="Google Shape;76;g37e3b636068_0_0"/>
          <p:cNvGrpSpPr/>
          <p:nvPr/>
        </p:nvGrpSpPr>
        <p:grpSpPr>
          <a:xfrm>
            <a:off x="169996" y="1089659"/>
            <a:ext cx="998403" cy="502920"/>
            <a:chOff x="169996" y="1089659"/>
            <a:chExt cx="998403" cy="502920"/>
          </a:xfrm>
        </p:grpSpPr>
        <p:pic>
          <p:nvPicPr>
            <p:cNvPr id="77" name="Google Shape;77;g37e3b636068_0_0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699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8" name="Google Shape;78;g37e3b636068_0_0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6547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79" name="Google Shape;79;g37e3b636068_0_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38755" y="1089659"/>
            <a:ext cx="460505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g37e3b636068_0_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758965" y="1089659"/>
            <a:ext cx="463534" cy="50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1" name="Google Shape;81;g37e3b636068_0_0"/>
          <p:cNvGrpSpPr/>
          <p:nvPr/>
        </p:nvGrpSpPr>
        <p:grpSpPr>
          <a:xfrm>
            <a:off x="2285234" y="1089659"/>
            <a:ext cx="1506985" cy="502920"/>
            <a:chOff x="2285234" y="1089659"/>
            <a:chExt cx="1506985" cy="502920"/>
          </a:xfrm>
        </p:grpSpPr>
        <p:pic>
          <p:nvPicPr>
            <p:cNvPr id="82" name="Google Shape;82;g37e3b636068_0_0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228523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3" name="Google Shape;83;g37e3b636068_0_0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27685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4" name="Google Shape;84;g37e3b636068_0_0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32892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85" name="Google Shape;85;g37e3b636068_0_0"/>
          <p:cNvGrpSpPr/>
          <p:nvPr/>
        </p:nvGrpSpPr>
        <p:grpSpPr>
          <a:xfrm>
            <a:off x="3857494" y="1089659"/>
            <a:ext cx="2550926" cy="502920"/>
            <a:chOff x="3857494" y="1089659"/>
            <a:chExt cx="2550926" cy="502920"/>
          </a:xfrm>
        </p:grpSpPr>
        <p:pic>
          <p:nvPicPr>
            <p:cNvPr id="86" name="Google Shape;86;g37e3b636068_0_0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385749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7" name="Google Shape;87;g37e3b636068_0_0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434086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8" name="Google Shape;88;g37e3b636068_0_0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48640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9" name="Google Shape;89;g37e3b636068_0_0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53847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0" name="Google Shape;90;g37e3b636068_0_0"/>
            <p:cNvPicPr preferRelativeResize="0"/>
            <p:nvPr/>
          </p:nvPicPr>
          <p:blipFill rotWithShape="1">
            <a:blip r:embed="rId15">
              <a:alphaModFix/>
            </a:blip>
            <a:srcRect b="0" l="0" r="0" t="0"/>
            <a:stretch/>
          </p:blipFill>
          <p:spPr>
            <a:xfrm>
              <a:off x="590550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91" name="Google Shape;91;g37e3b636068_0_0"/>
          <p:cNvGrpSpPr/>
          <p:nvPr/>
        </p:nvGrpSpPr>
        <p:grpSpPr>
          <a:xfrm>
            <a:off x="6456496" y="1089659"/>
            <a:ext cx="993323" cy="502920"/>
            <a:chOff x="6456496" y="1089659"/>
            <a:chExt cx="993323" cy="502920"/>
          </a:xfrm>
        </p:grpSpPr>
        <p:pic>
          <p:nvPicPr>
            <p:cNvPr id="92" name="Google Shape;92;g37e3b636068_0_0"/>
            <p:cNvPicPr preferRelativeResize="0"/>
            <p:nvPr/>
          </p:nvPicPr>
          <p:blipFill rotWithShape="1">
            <a:blip r:embed="rId16">
              <a:alphaModFix/>
            </a:blip>
            <a:srcRect b="0" l="0" r="0" t="0"/>
            <a:stretch/>
          </p:blipFill>
          <p:spPr>
            <a:xfrm>
              <a:off x="64564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3" name="Google Shape;93;g37e3b636068_0_0"/>
            <p:cNvPicPr preferRelativeResize="0"/>
            <p:nvPr/>
          </p:nvPicPr>
          <p:blipFill rotWithShape="1">
            <a:blip r:embed="rId17">
              <a:alphaModFix/>
            </a:blip>
            <a:srcRect b="0" l="0" r="0" t="0"/>
            <a:stretch/>
          </p:blipFill>
          <p:spPr>
            <a:xfrm>
              <a:off x="69468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94" name="Google Shape;94;g37e3b636068_0_0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74953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g37e3b636068_0_0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80160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g37e3b636068_0_0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8539785" y="1089659"/>
            <a:ext cx="469593" cy="50292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97" name="Google Shape;97;g37e3b636068_0_0"/>
          <p:cNvGraphicFramePr/>
          <p:nvPr/>
        </p:nvGraphicFramePr>
        <p:xfrm>
          <a:off x="336554" y="251635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{E27F926B-8C2F-4B05-849B-C1D5441A9901}</a:tableStyleId>
              </a:tblPr>
              <a:tblGrid>
                <a:gridCol w="2644775"/>
                <a:gridCol w="3440425"/>
                <a:gridCol w="2385700"/>
              </a:tblGrid>
              <a:tr h="397975">
                <a:tc>
                  <a:txBody>
                    <a:bodyPr/>
                    <a:lstStyle/>
                    <a:p>
                      <a:pPr indent="0" lvl="0" marL="9144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GOAL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PROPOSED ACTIONS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RESOURCES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7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solidFill>
                          <a:srgbClr val="76707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38735" marR="22860" rtl="0" algn="ctr">
                        <a:spcBef>
                          <a:spcPts val="869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76707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38735" marR="22860" rtl="0" algn="ctr">
                        <a:spcBef>
                          <a:spcPts val="869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76707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38735" marR="22860" rtl="0" algn="ctr">
                        <a:spcBef>
                          <a:spcPts val="869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76707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22860" rtl="0" algn="ctr">
                        <a:spcBef>
                          <a:spcPts val="869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76707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22860" rtl="0" algn="ctr">
                        <a:spcBef>
                          <a:spcPts val="869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76707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22860" rtl="0" algn="ctr">
                        <a:spcBef>
                          <a:spcPts val="869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>
                          <a:solidFill>
                            <a:srgbClr val="76707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END POVERTY, ENSURE EQUAL ACCESS TO RESOURCES AND OPPORTUNITIES, AND BUILD PROTECTION SYSTEMS FOR THE MOST VULNERABLE</a:t>
                      </a:r>
                      <a:endParaRPr sz="900">
                        <a:solidFill>
                          <a:srgbClr val="76707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38735" marR="22860" rtl="0" algn="ctr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76707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  <a:p>
                      <a:pPr indent="0" lvl="0" marL="0" marR="14224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  <a:p>
                      <a:pPr indent="-172720" lvl="0" marL="263525" marR="14224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Calibri"/>
                        <a:buChar char="•"/>
                      </a:pPr>
                      <a:r>
                        <a:rPr lang="en-US" sz="1000">
                          <a:solidFill>
                            <a:srgbClr val="767070"/>
                          </a:solidFill>
                        </a:rPr>
                        <a:t>Use local workforce programs for event staffing and offer short training sessions before the event</a:t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  <a:p>
                      <a:pPr indent="-172720" lvl="0" marL="263525" marR="14224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Calibri"/>
                        <a:buChar char="•"/>
                      </a:pPr>
                      <a:r>
                        <a:rPr lang="en-US" sz="1000">
                          <a:solidFill>
                            <a:srgbClr val="767070"/>
                          </a:solidFill>
                        </a:rPr>
                        <a:t>Reserve discounted/free seats for low-income attendees and community groups</a:t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rgbClr val="183566"/>
                          </a:solidFill>
                          <a:hlinkClick r:id="rId21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Goodwill — How To Partner With Us</a:t>
                      </a:r>
                      <a:endParaRPr sz="1000">
                        <a:solidFill>
                          <a:srgbClr val="183566"/>
                        </a:solidFill>
                      </a:endParaRPr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rgbClr val="183566"/>
                          </a:solidFill>
                          <a:hlinkClick r:id="rId22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Volunteermatch / Idealist — Corporate Volunteer &amp; Event Matching</a:t>
                      </a:r>
                      <a:endParaRPr sz="1000">
                        <a:solidFill>
                          <a:srgbClr val="183566"/>
                        </a:solidFill>
                      </a:endParaRPr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rgbClr val="183566"/>
                          </a:solidFill>
                          <a:hlinkClick r:id="rId23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Lisc — Local Small Business &amp; Community Partner Resources</a:t>
                      </a:r>
                      <a:endParaRPr sz="1000">
                        <a:solidFill>
                          <a:srgbClr val="183566"/>
                        </a:solidFill>
                      </a:endParaRPr>
                    </a:p>
                  </a:txBody>
                  <a:tcPr marT="1275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98" name="Google Shape;98;g37e3b636068_0_0"/>
          <p:cNvSpPr txBox="1"/>
          <p:nvPr>
            <p:ph idx="12" type="sldNum"/>
          </p:nvPr>
        </p:nvSpPr>
        <p:spPr>
          <a:xfrm>
            <a:off x="8309609" y="6649333"/>
            <a:ext cx="1665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9" name="Google Shape;99;g37e3b636068_0_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29430" y="3417374"/>
            <a:ext cx="879126" cy="9354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7ea47ea9fa_0_0"/>
          <p:cNvSpPr txBox="1"/>
          <p:nvPr/>
        </p:nvSpPr>
        <p:spPr>
          <a:xfrm>
            <a:off x="840733" y="215489"/>
            <a:ext cx="7390800" cy="4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90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b="1" lang="en-US" sz="13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[COMPANY] SUSTAINABLE EVENTS GUIDE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0"/>
              </a:spcBef>
              <a:spcAft>
                <a:spcPts val="0"/>
              </a:spcAft>
              <a:buClr>
                <a:srgbClr val="000000"/>
              </a:buClr>
              <a:buSzPts val="1450"/>
              <a:buFont typeface="Arial"/>
              <a:buNone/>
            </a:pPr>
            <a:r>
              <a:t/>
            </a:r>
            <a:endParaRPr b="0" i="0" sz="14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g37ea47ea9fa_0_0"/>
          <p:cNvSpPr txBox="1"/>
          <p:nvPr/>
        </p:nvSpPr>
        <p:spPr>
          <a:xfrm>
            <a:off x="607409" y="1804716"/>
            <a:ext cx="7860000" cy="3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2646680" lvl="0" marL="2658745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Inspired by the 17 </a:t>
            </a:r>
            <a:r>
              <a:rPr b="0" i="0" lang="en-US" sz="1200" u="sng" cap="none" strike="noStrike">
                <a:solidFill>
                  <a:srgbClr val="183566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UN Sustainable Development Goals</a:t>
            </a: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, the below as key areas of focus were identified as the most impactful for hosting sustainable meetings and events.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6" name="Google Shape;106;g37ea47ea9fa_0_0"/>
          <p:cNvGrpSpPr/>
          <p:nvPr/>
        </p:nvGrpSpPr>
        <p:grpSpPr>
          <a:xfrm>
            <a:off x="169996" y="1089659"/>
            <a:ext cx="998403" cy="502920"/>
            <a:chOff x="169996" y="1089659"/>
            <a:chExt cx="998403" cy="502920"/>
          </a:xfrm>
        </p:grpSpPr>
        <p:pic>
          <p:nvPicPr>
            <p:cNvPr id="107" name="Google Shape;107;g37ea47ea9fa_0_0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699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8" name="Google Shape;108;g37ea47ea9fa_0_0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6547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09" name="Google Shape;109;g37ea47ea9fa_0_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38755" y="1089659"/>
            <a:ext cx="460505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g37ea47ea9fa_0_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758965" y="1089659"/>
            <a:ext cx="463534" cy="50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1" name="Google Shape;111;g37ea47ea9fa_0_0"/>
          <p:cNvGrpSpPr/>
          <p:nvPr/>
        </p:nvGrpSpPr>
        <p:grpSpPr>
          <a:xfrm>
            <a:off x="2285234" y="1089659"/>
            <a:ext cx="1506985" cy="502920"/>
            <a:chOff x="2285234" y="1089659"/>
            <a:chExt cx="1506985" cy="502920"/>
          </a:xfrm>
        </p:grpSpPr>
        <p:pic>
          <p:nvPicPr>
            <p:cNvPr id="112" name="Google Shape;112;g37ea47ea9fa_0_0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228523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3" name="Google Shape;113;g37ea47ea9fa_0_0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27685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4" name="Google Shape;114;g37ea47ea9fa_0_0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32892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15" name="Google Shape;115;g37ea47ea9fa_0_0"/>
          <p:cNvGrpSpPr/>
          <p:nvPr/>
        </p:nvGrpSpPr>
        <p:grpSpPr>
          <a:xfrm>
            <a:off x="3857494" y="1089659"/>
            <a:ext cx="2550926" cy="502920"/>
            <a:chOff x="3857494" y="1089659"/>
            <a:chExt cx="2550926" cy="502920"/>
          </a:xfrm>
        </p:grpSpPr>
        <p:pic>
          <p:nvPicPr>
            <p:cNvPr id="116" name="Google Shape;116;g37ea47ea9fa_0_0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385749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7" name="Google Shape;117;g37ea47ea9fa_0_0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434086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8" name="Google Shape;118;g37ea47ea9fa_0_0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48640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9" name="Google Shape;119;g37ea47ea9fa_0_0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53847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0" name="Google Shape;120;g37ea47ea9fa_0_0"/>
            <p:cNvPicPr preferRelativeResize="0"/>
            <p:nvPr/>
          </p:nvPicPr>
          <p:blipFill rotWithShape="1">
            <a:blip r:embed="rId15">
              <a:alphaModFix/>
            </a:blip>
            <a:srcRect b="0" l="0" r="0" t="0"/>
            <a:stretch/>
          </p:blipFill>
          <p:spPr>
            <a:xfrm>
              <a:off x="590550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21" name="Google Shape;121;g37ea47ea9fa_0_0"/>
          <p:cNvGrpSpPr/>
          <p:nvPr/>
        </p:nvGrpSpPr>
        <p:grpSpPr>
          <a:xfrm>
            <a:off x="6456496" y="1089659"/>
            <a:ext cx="993323" cy="502920"/>
            <a:chOff x="6456496" y="1089659"/>
            <a:chExt cx="993323" cy="502920"/>
          </a:xfrm>
        </p:grpSpPr>
        <p:pic>
          <p:nvPicPr>
            <p:cNvPr id="122" name="Google Shape;122;g37ea47ea9fa_0_0"/>
            <p:cNvPicPr preferRelativeResize="0"/>
            <p:nvPr/>
          </p:nvPicPr>
          <p:blipFill rotWithShape="1">
            <a:blip r:embed="rId16">
              <a:alphaModFix/>
            </a:blip>
            <a:srcRect b="0" l="0" r="0" t="0"/>
            <a:stretch/>
          </p:blipFill>
          <p:spPr>
            <a:xfrm>
              <a:off x="64564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3" name="Google Shape;123;g37ea47ea9fa_0_0"/>
            <p:cNvPicPr preferRelativeResize="0"/>
            <p:nvPr/>
          </p:nvPicPr>
          <p:blipFill rotWithShape="1">
            <a:blip r:embed="rId17">
              <a:alphaModFix/>
            </a:blip>
            <a:srcRect b="0" l="0" r="0" t="0"/>
            <a:stretch/>
          </p:blipFill>
          <p:spPr>
            <a:xfrm>
              <a:off x="69468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24" name="Google Shape;124;g37ea47ea9fa_0_0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74953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g37ea47ea9fa_0_0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80160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g37ea47ea9fa_0_0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8539785" y="1089659"/>
            <a:ext cx="469593" cy="50292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27" name="Google Shape;127;g37ea47ea9fa_0_0"/>
          <p:cNvGraphicFramePr/>
          <p:nvPr/>
        </p:nvGraphicFramePr>
        <p:xfrm>
          <a:off x="336554" y="265031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{E27F926B-8C2F-4B05-849B-C1D5441A9901}</a:tableStyleId>
              </a:tblPr>
              <a:tblGrid>
                <a:gridCol w="2644775"/>
                <a:gridCol w="3440425"/>
                <a:gridCol w="2385700"/>
              </a:tblGrid>
              <a:tr h="335650">
                <a:tc>
                  <a:txBody>
                    <a:bodyPr/>
                    <a:lstStyle/>
                    <a:p>
                      <a:pPr indent="0" lvl="0" marL="9144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GOAL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PROPOSED ACTIONS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RESOURCES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55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22860" rtl="0" algn="l">
                        <a:spcBef>
                          <a:spcPts val="869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76707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38735" marR="22860" rtl="0" algn="ctr">
                        <a:spcBef>
                          <a:spcPts val="869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>
                          <a:solidFill>
                            <a:srgbClr val="76707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END HUNGER, ACHIEVE FOOD SECURITY AND IMPROVED NUTRITION, AND PROMOTE SUSTAINABLE AGRICULTURE</a:t>
                      </a:r>
                      <a:endParaRPr sz="9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  <a:p>
                      <a:pPr indent="-172720" lvl="0" marL="263525" marR="140335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Calibri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</a:rPr>
                        <a:t>Work with your venue and caterers to donate unused food to a local food bank</a:t>
                      </a:r>
                      <a:endParaRPr sz="1000" u="none" cap="none" strike="noStrike"/>
                    </a:p>
                    <a:p>
                      <a:pPr indent="-172720" lvl="0" marL="263525" marR="14224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Calibri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</a:rPr>
                        <a:t>Ask for food choices and food service methods and smaller portion size that allow for easier donation</a:t>
                      </a:r>
                      <a:endParaRPr sz="1000" u="none" cap="none" strike="noStrike">
                        <a:solidFill>
                          <a:srgbClr val="767070"/>
                        </a:solidFill>
                      </a:endParaRPr>
                    </a:p>
                    <a:p>
                      <a:pPr indent="-172720" lvl="0" marL="263525" marR="14224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Char char="•"/>
                      </a:pPr>
                      <a:r>
                        <a:rPr lang="en-US" sz="1000">
                          <a:solidFill>
                            <a:srgbClr val="767070"/>
                          </a:solidFill>
                        </a:rPr>
                        <a:t>Design menus with more plant-based options and smaller portion sizes; use RSVP-based forecasting</a:t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  <a:p>
                      <a:pPr indent="-172720" lvl="0" marL="263525" marR="14224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Char char="•"/>
                      </a:pPr>
                      <a:r>
                        <a:rPr lang="en-US" sz="1000">
                          <a:solidFill>
                            <a:srgbClr val="767070"/>
                          </a:solidFill>
                        </a:rPr>
                        <a:t>Request for on-site composting and clear waste stations for food scraps</a:t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  <a:p>
                      <a:pPr indent="-172720" lvl="0" marL="263525" marR="14224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Char char="•"/>
                      </a:pPr>
                      <a:r>
                        <a:rPr lang="en-US" sz="1000">
                          <a:solidFill>
                            <a:srgbClr val="767070"/>
                          </a:solidFill>
                        </a:rPr>
                        <a:t>Partner with a local food rescue for pickup immediately after service</a:t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solidFill>
                          <a:srgbClr val="183566"/>
                        </a:solidFill>
                      </a:endParaRPr>
                    </a:p>
                    <a:p>
                      <a:pPr indent="0" lvl="0" marL="114300" marR="271145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 cap="none" strike="noStrike">
                          <a:solidFill>
                            <a:srgbClr val="183566"/>
                          </a:solidFill>
                          <a:hlinkClick r:id="rId21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PCMA: What Meeting Planners Can Do</a:t>
                      </a:r>
                      <a:r>
                        <a:rPr lang="en-US" sz="1000" u="none" cap="none" strike="noStrike">
                          <a:solidFill>
                            <a:srgbClr val="183566"/>
                          </a:solidFill>
                        </a:rPr>
                        <a:t> </a:t>
                      </a:r>
                      <a:r>
                        <a:rPr lang="en-US" sz="1000" u="sng" cap="none" strike="noStrike">
                          <a:solidFill>
                            <a:srgbClr val="183566"/>
                          </a:solidFill>
                          <a:hlinkClick r:id="rId22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6 Ways to Reduce Food Waste</a:t>
                      </a:r>
                      <a:endParaRPr sz="1000" u="none" cap="none" strike="noStrike">
                        <a:solidFill>
                          <a:srgbClr val="183566"/>
                        </a:solidFill>
                      </a:endParaRPr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 cap="none" strike="noStrike">
                          <a:solidFill>
                            <a:srgbClr val="183566"/>
                          </a:solidFill>
                          <a:hlinkClick r:id="rId23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PCMA: About Food Donations</a:t>
                      </a:r>
                      <a:r>
                        <a:rPr lang="en-US" sz="1000" u="none" cap="none" strike="noStrike">
                          <a:solidFill>
                            <a:srgbClr val="183566"/>
                          </a:solidFill>
                        </a:rPr>
                        <a:t> </a:t>
                      </a:r>
                      <a:r>
                        <a:rPr lang="en-US" sz="1000" u="sng" cap="none" strike="noStrike">
                          <a:solidFill>
                            <a:srgbClr val="183566"/>
                          </a:solidFill>
                          <a:hlinkClick r:id="rId24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Feeding America - About Food Banks</a:t>
                      </a:r>
                      <a:endParaRPr sz="1000">
                        <a:solidFill>
                          <a:srgbClr val="183566"/>
                        </a:solidFill>
                      </a:endParaRPr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rgbClr val="183566"/>
                          </a:solidFill>
                          <a:hlinkClick r:id="rId25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Refed — Food Waste Solutions &amp; Toolkit</a:t>
                      </a:r>
                      <a:endParaRPr sz="1000">
                        <a:solidFill>
                          <a:srgbClr val="183566"/>
                        </a:solidFill>
                      </a:endParaRPr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rgbClr val="183566"/>
                          </a:solidFill>
                          <a:hlinkClick r:id="rId26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Epa — Food Donation Basics (Food Recovery Hierarchy)</a:t>
                      </a:r>
                      <a:endParaRPr sz="1000">
                        <a:solidFill>
                          <a:srgbClr val="183566"/>
                        </a:solidFill>
                      </a:endParaRPr>
                    </a:p>
                  </a:txBody>
                  <a:tcPr marT="1275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28" name="Google Shape;128;g37ea47ea9fa_0_0"/>
          <p:cNvSpPr txBox="1"/>
          <p:nvPr>
            <p:ph idx="12" type="sldNum"/>
          </p:nvPr>
        </p:nvSpPr>
        <p:spPr>
          <a:xfrm>
            <a:off x="8309609" y="6649333"/>
            <a:ext cx="1665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29" name="Google Shape;129;g37ea47ea9fa_0_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59025" y="3336051"/>
            <a:ext cx="993325" cy="993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7ea47ea9fa_0_34"/>
          <p:cNvSpPr txBox="1"/>
          <p:nvPr/>
        </p:nvSpPr>
        <p:spPr>
          <a:xfrm>
            <a:off x="840733" y="215489"/>
            <a:ext cx="7390800" cy="4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90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b="1" lang="en-US" sz="13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[COMPANY] SUSTAINABLE EVENTS GUIDE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0"/>
              </a:spcBef>
              <a:spcAft>
                <a:spcPts val="0"/>
              </a:spcAft>
              <a:buClr>
                <a:srgbClr val="000000"/>
              </a:buClr>
              <a:buSzPts val="1450"/>
              <a:buFont typeface="Arial"/>
              <a:buNone/>
            </a:pPr>
            <a:r>
              <a:t/>
            </a:r>
            <a:endParaRPr b="0" i="0" sz="14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g37ea47ea9fa_0_34"/>
          <p:cNvSpPr txBox="1"/>
          <p:nvPr/>
        </p:nvSpPr>
        <p:spPr>
          <a:xfrm>
            <a:off x="607409" y="1804716"/>
            <a:ext cx="7860000" cy="3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2646680" lvl="0" marL="2658745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Inspired by the 17 </a:t>
            </a:r>
            <a:r>
              <a:rPr b="0" i="0" lang="en-US" sz="1200" u="sng" cap="none" strike="noStrike">
                <a:solidFill>
                  <a:srgbClr val="183566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UN Sustainable Development Goals</a:t>
            </a: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, the below as key areas of focus were identified as the most impactful for hosting sustainable meetings and events.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6" name="Google Shape;136;g37ea47ea9fa_0_34"/>
          <p:cNvGrpSpPr/>
          <p:nvPr/>
        </p:nvGrpSpPr>
        <p:grpSpPr>
          <a:xfrm>
            <a:off x="169996" y="1089659"/>
            <a:ext cx="998403" cy="502920"/>
            <a:chOff x="169996" y="1089659"/>
            <a:chExt cx="998403" cy="502920"/>
          </a:xfrm>
        </p:grpSpPr>
        <p:pic>
          <p:nvPicPr>
            <p:cNvPr id="137" name="Google Shape;137;g37ea47ea9fa_0_34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699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8" name="Google Shape;138;g37ea47ea9fa_0_34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6547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39" name="Google Shape;139;g37ea47ea9fa_0_3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38755" y="1089659"/>
            <a:ext cx="460505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Google Shape;140;g37ea47ea9fa_0_3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758965" y="1089659"/>
            <a:ext cx="463534" cy="50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1" name="Google Shape;141;g37ea47ea9fa_0_34"/>
          <p:cNvGrpSpPr/>
          <p:nvPr/>
        </p:nvGrpSpPr>
        <p:grpSpPr>
          <a:xfrm>
            <a:off x="2285234" y="1089659"/>
            <a:ext cx="1506985" cy="502920"/>
            <a:chOff x="2285234" y="1089659"/>
            <a:chExt cx="1506985" cy="502920"/>
          </a:xfrm>
        </p:grpSpPr>
        <p:pic>
          <p:nvPicPr>
            <p:cNvPr id="142" name="Google Shape;142;g37ea47ea9fa_0_34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228523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3" name="Google Shape;143;g37ea47ea9fa_0_34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27685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4" name="Google Shape;144;g37ea47ea9fa_0_34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32892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45" name="Google Shape;145;g37ea47ea9fa_0_34"/>
          <p:cNvGrpSpPr/>
          <p:nvPr/>
        </p:nvGrpSpPr>
        <p:grpSpPr>
          <a:xfrm>
            <a:off x="3857494" y="1089659"/>
            <a:ext cx="2550926" cy="502920"/>
            <a:chOff x="3857494" y="1089659"/>
            <a:chExt cx="2550926" cy="502920"/>
          </a:xfrm>
        </p:grpSpPr>
        <p:pic>
          <p:nvPicPr>
            <p:cNvPr id="146" name="Google Shape;146;g37ea47ea9fa_0_34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385749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7" name="Google Shape;147;g37ea47ea9fa_0_34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434086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8" name="Google Shape;148;g37ea47ea9fa_0_34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48640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9" name="Google Shape;149;g37ea47ea9fa_0_34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53847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0" name="Google Shape;150;g37ea47ea9fa_0_34"/>
            <p:cNvPicPr preferRelativeResize="0"/>
            <p:nvPr/>
          </p:nvPicPr>
          <p:blipFill rotWithShape="1">
            <a:blip r:embed="rId15">
              <a:alphaModFix/>
            </a:blip>
            <a:srcRect b="0" l="0" r="0" t="0"/>
            <a:stretch/>
          </p:blipFill>
          <p:spPr>
            <a:xfrm>
              <a:off x="590550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51" name="Google Shape;151;g37ea47ea9fa_0_34"/>
          <p:cNvGrpSpPr/>
          <p:nvPr/>
        </p:nvGrpSpPr>
        <p:grpSpPr>
          <a:xfrm>
            <a:off x="6456496" y="1089659"/>
            <a:ext cx="993323" cy="502920"/>
            <a:chOff x="6456496" y="1089659"/>
            <a:chExt cx="993323" cy="502920"/>
          </a:xfrm>
        </p:grpSpPr>
        <p:pic>
          <p:nvPicPr>
            <p:cNvPr id="152" name="Google Shape;152;g37ea47ea9fa_0_34"/>
            <p:cNvPicPr preferRelativeResize="0"/>
            <p:nvPr/>
          </p:nvPicPr>
          <p:blipFill rotWithShape="1">
            <a:blip r:embed="rId16">
              <a:alphaModFix/>
            </a:blip>
            <a:srcRect b="0" l="0" r="0" t="0"/>
            <a:stretch/>
          </p:blipFill>
          <p:spPr>
            <a:xfrm>
              <a:off x="64564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3" name="Google Shape;153;g37ea47ea9fa_0_34"/>
            <p:cNvPicPr preferRelativeResize="0"/>
            <p:nvPr/>
          </p:nvPicPr>
          <p:blipFill rotWithShape="1">
            <a:blip r:embed="rId17">
              <a:alphaModFix/>
            </a:blip>
            <a:srcRect b="0" l="0" r="0" t="0"/>
            <a:stretch/>
          </p:blipFill>
          <p:spPr>
            <a:xfrm>
              <a:off x="69468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54" name="Google Shape;154;g37ea47ea9fa_0_34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74953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g37ea47ea9fa_0_34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80160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g37ea47ea9fa_0_34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8539785" y="1089659"/>
            <a:ext cx="469593" cy="50292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57" name="Google Shape;157;g37ea47ea9fa_0_34"/>
          <p:cNvGraphicFramePr/>
          <p:nvPr/>
        </p:nvGraphicFramePr>
        <p:xfrm>
          <a:off x="336554" y="265031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{E27F926B-8C2F-4B05-849B-C1D5441A9901}</a:tableStyleId>
              </a:tblPr>
              <a:tblGrid>
                <a:gridCol w="2644775"/>
                <a:gridCol w="3440425"/>
                <a:gridCol w="2385700"/>
              </a:tblGrid>
              <a:tr h="335650">
                <a:tc>
                  <a:txBody>
                    <a:bodyPr/>
                    <a:lstStyle/>
                    <a:p>
                      <a:pPr indent="0" lvl="0" marL="9144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GOAL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PROPOSED ACTIONS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RESOURCES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55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22860" rtl="0" algn="ctr">
                        <a:spcBef>
                          <a:spcPts val="869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>
                          <a:solidFill>
                            <a:srgbClr val="76707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ENSURE HEALTHY LIVES AND PROMOTE WELL-BEING FOR ALL AT ALL AGES</a:t>
                      </a:r>
                      <a:endParaRPr sz="9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-172720" lvl="0" marL="287020" marR="0" rtl="0" algn="l">
                        <a:lnSpc>
                          <a:spcPct val="100000"/>
                        </a:lnSpc>
                        <a:spcBef>
                          <a:spcPts val="905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Offer fitness class and/or white space for attendees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720" lvl="0" marL="287020" marR="0" rtl="0" algn="l">
                        <a:lnSpc>
                          <a:spcPct val="100000"/>
                        </a:lnSpc>
                        <a:spcBef>
                          <a:spcPts val="18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Offer a community activity/chance to volunteer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720" lvl="0" marL="287020" marR="0" rtl="0" algn="l">
                        <a:lnSpc>
                          <a:spcPct val="100000"/>
                        </a:lnSpc>
                        <a:spcBef>
                          <a:spcPts val="18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Include a fitness incentive, i.e. step challenge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720" lvl="0" marL="286385" marR="54991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Select venues that have access to natural light and outdoor spaces</a:t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  <a:p>
                      <a:pPr indent="0" lvl="0" marL="114300" marR="1118476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 cap="none" strike="noStrike">
                          <a:solidFill>
                            <a:srgbClr val="183566"/>
                          </a:solidFill>
                          <a:hlinkClick r:id="rId21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Insight Timer</a:t>
                      </a:r>
                      <a:r>
                        <a:rPr lang="en-US" sz="1000" u="none" cap="none" strike="noStrike">
                          <a:solidFill>
                            <a:srgbClr val="183566"/>
                          </a:solidFill>
                        </a:rPr>
                        <a:t> </a:t>
                      </a:r>
                      <a:r>
                        <a:rPr lang="en-US" sz="1000" u="sng" cap="none" strike="noStrike">
                          <a:solidFill>
                            <a:srgbClr val="183566"/>
                          </a:solidFill>
                          <a:hlinkClick r:id="rId22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Calm</a:t>
                      </a:r>
                      <a:r>
                        <a:rPr lang="en-US" sz="1000"/>
                        <a:t> </a:t>
                      </a:r>
                      <a:endParaRPr sz="1000" u="none" cap="none" strike="noStrike"/>
                    </a:p>
                    <a:p>
                      <a:pPr indent="0" lvl="0" marL="114300" marR="1118476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 cap="none" strike="noStrike">
                          <a:solidFill>
                            <a:srgbClr val="183566"/>
                          </a:solidFill>
                          <a:hlinkClick r:id="rId23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Yoga with Adriene</a:t>
                      </a:r>
                      <a:r>
                        <a:rPr lang="en-US" sz="1000" u="none" cap="none" strike="noStrike">
                          <a:solidFill>
                            <a:srgbClr val="183566"/>
                          </a:solidFill>
                        </a:rPr>
                        <a:t> </a:t>
                      </a:r>
                      <a:r>
                        <a:rPr lang="en-US" sz="1000" u="sng" cap="none" strike="noStrike">
                          <a:solidFill>
                            <a:srgbClr val="183566"/>
                          </a:solidFill>
                          <a:hlinkClick r:id="rId24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Strava</a:t>
                      </a:r>
                      <a:endParaRPr sz="1000"/>
                    </a:p>
                    <a:p>
                      <a:pPr indent="0" lvl="0" marL="114300" marR="1118476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chemeClr val="hlink"/>
                          </a:solidFill>
                          <a:hlinkClick r:id="rId25"/>
                        </a:rPr>
                        <a:t>samhsa mental health resources</a:t>
                      </a:r>
                      <a:endParaRPr sz="1000"/>
                    </a:p>
                    <a:p>
                      <a:pPr indent="0" lvl="0" marL="114300" marR="1118476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chemeClr val="hlink"/>
                          </a:solidFill>
                          <a:hlinkClick r:id="rId26"/>
                        </a:rPr>
                        <a:t>calm for work teams</a:t>
                      </a:r>
                      <a:endParaRPr sz="1000" u="sng">
                        <a:solidFill>
                          <a:schemeClr val="hlink"/>
                        </a:solidFill>
                      </a:endParaRPr>
                    </a:p>
                    <a:p>
                      <a:pPr indent="0" lvl="0" marL="114300" marR="1323975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975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58" name="Google Shape;158;g37ea47ea9fa_0_34"/>
          <p:cNvSpPr txBox="1"/>
          <p:nvPr>
            <p:ph idx="12" type="sldNum"/>
          </p:nvPr>
        </p:nvSpPr>
        <p:spPr>
          <a:xfrm>
            <a:off x="8309609" y="6649333"/>
            <a:ext cx="1665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9" name="Google Shape;159;g37ea47ea9fa_0_3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07000" y="3336050"/>
            <a:ext cx="998400" cy="9700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7ea47ea9fa_0_65"/>
          <p:cNvSpPr txBox="1"/>
          <p:nvPr/>
        </p:nvSpPr>
        <p:spPr>
          <a:xfrm>
            <a:off x="840733" y="215489"/>
            <a:ext cx="7390800" cy="4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90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b="1" lang="en-US" sz="13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[COMPANY] SUSTAINABLE EVENTS GUIDE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0"/>
              </a:spcBef>
              <a:spcAft>
                <a:spcPts val="0"/>
              </a:spcAft>
              <a:buClr>
                <a:srgbClr val="000000"/>
              </a:buClr>
              <a:buSzPts val="1450"/>
              <a:buFont typeface="Arial"/>
              <a:buNone/>
            </a:pPr>
            <a:r>
              <a:t/>
            </a:r>
            <a:endParaRPr b="0" i="0" sz="14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g37ea47ea9fa_0_65"/>
          <p:cNvSpPr txBox="1"/>
          <p:nvPr/>
        </p:nvSpPr>
        <p:spPr>
          <a:xfrm>
            <a:off x="607409" y="1804716"/>
            <a:ext cx="7860000" cy="3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2646680" lvl="0" marL="2658745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Inspired by the 17 </a:t>
            </a:r>
            <a:r>
              <a:rPr b="0" i="0" lang="en-US" sz="1200" u="sng" cap="none" strike="noStrike">
                <a:solidFill>
                  <a:srgbClr val="183566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UN Sustainable Development Goals</a:t>
            </a: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, the below as key areas of focus were identified as the most impactful for hosting sustainable meetings and events.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66" name="Google Shape;166;g37ea47ea9fa_0_65"/>
          <p:cNvGrpSpPr/>
          <p:nvPr/>
        </p:nvGrpSpPr>
        <p:grpSpPr>
          <a:xfrm>
            <a:off x="169996" y="1089659"/>
            <a:ext cx="998403" cy="502920"/>
            <a:chOff x="169996" y="1089659"/>
            <a:chExt cx="998403" cy="502920"/>
          </a:xfrm>
        </p:grpSpPr>
        <p:pic>
          <p:nvPicPr>
            <p:cNvPr id="167" name="Google Shape;167;g37ea47ea9fa_0_65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699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8" name="Google Shape;168;g37ea47ea9fa_0_65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6547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69" name="Google Shape;169;g37ea47ea9fa_0_6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38755" y="1089659"/>
            <a:ext cx="460505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g37ea47ea9fa_0_6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758965" y="1089659"/>
            <a:ext cx="463534" cy="50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71" name="Google Shape;171;g37ea47ea9fa_0_65"/>
          <p:cNvGrpSpPr/>
          <p:nvPr/>
        </p:nvGrpSpPr>
        <p:grpSpPr>
          <a:xfrm>
            <a:off x="2285234" y="1089659"/>
            <a:ext cx="1506985" cy="502920"/>
            <a:chOff x="2285234" y="1089659"/>
            <a:chExt cx="1506985" cy="502920"/>
          </a:xfrm>
        </p:grpSpPr>
        <p:pic>
          <p:nvPicPr>
            <p:cNvPr id="172" name="Google Shape;172;g37ea47ea9fa_0_65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228523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3" name="Google Shape;173;g37ea47ea9fa_0_65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27685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4" name="Google Shape;174;g37ea47ea9fa_0_65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32892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75" name="Google Shape;175;g37ea47ea9fa_0_65"/>
          <p:cNvGrpSpPr/>
          <p:nvPr/>
        </p:nvGrpSpPr>
        <p:grpSpPr>
          <a:xfrm>
            <a:off x="3857494" y="1089659"/>
            <a:ext cx="2550926" cy="502920"/>
            <a:chOff x="3857494" y="1089659"/>
            <a:chExt cx="2550926" cy="502920"/>
          </a:xfrm>
        </p:grpSpPr>
        <p:pic>
          <p:nvPicPr>
            <p:cNvPr id="176" name="Google Shape;176;g37ea47ea9fa_0_65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385749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7" name="Google Shape;177;g37ea47ea9fa_0_65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434086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8" name="Google Shape;178;g37ea47ea9fa_0_65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48640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9" name="Google Shape;179;g37ea47ea9fa_0_65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53847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0" name="Google Shape;180;g37ea47ea9fa_0_65"/>
            <p:cNvPicPr preferRelativeResize="0"/>
            <p:nvPr/>
          </p:nvPicPr>
          <p:blipFill rotWithShape="1">
            <a:blip r:embed="rId15">
              <a:alphaModFix/>
            </a:blip>
            <a:srcRect b="0" l="0" r="0" t="0"/>
            <a:stretch/>
          </p:blipFill>
          <p:spPr>
            <a:xfrm>
              <a:off x="590550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81" name="Google Shape;181;g37ea47ea9fa_0_65"/>
          <p:cNvGrpSpPr/>
          <p:nvPr/>
        </p:nvGrpSpPr>
        <p:grpSpPr>
          <a:xfrm>
            <a:off x="6456496" y="1089659"/>
            <a:ext cx="993323" cy="502920"/>
            <a:chOff x="6456496" y="1089659"/>
            <a:chExt cx="993323" cy="502920"/>
          </a:xfrm>
        </p:grpSpPr>
        <p:pic>
          <p:nvPicPr>
            <p:cNvPr id="182" name="Google Shape;182;g37ea47ea9fa_0_65"/>
            <p:cNvPicPr preferRelativeResize="0"/>
            <p:nvPr/>
          </p:nvPicPr>
          <p:blipFill rotWithShape="1">
            <a:blip r:embed="rId16">
              <a:alphaModFix/>
            </a:blip>
            <a:srcRect b="0" l="0" r="0" t="0"/>
            <a:stretch/>
          </p:blipFill>
          <p:spPr>
            <a:xfrm>
              <a:off x="64564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3" name="Google Shape;183;g37ea47ea9fa_0_65"/>
            <p:cNvPicPr preferRelativeResize="0"/>
            <p:nvPr/>
          </p:nvPicPr>
          <p:blipFill rotWithShape="1">
            <a:blip r:embed="rId17">
              <a:alphaModFix/>
            </a:blip>
            <a:srcRect b="0" l="0" r="0" t="0"/>
            <a:stretch/>
          </p:blipFill>
          <p:spPr>
            <a:xfrm>
              <a:off x="69468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84" name="Google Shape;184;g37ea47ea9fa_0_65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74953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g37ea47ea9fa_0_65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80160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Google Shape;186;g37ea47ea9fa_0_65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8539785" y="1089659"/>
            <a:ext cx="469593" cy="50292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87" name="Google Shape;187;g37ea47ea9fa_0_65"/>
          <p:cNvGraphicFramePr/>
          <p:nvPr/>
        </p:nvGraphicFramePr>
        <p:xfrm>
          <a:off x="336554" y="265031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{E27F926B-8C2F-4B05-849B-C1D5441A9901}</a:tableStyleId>
              </a:tblPr>
              <a:tblGrid>
                <a:gridCol w="2644775"/>
                <a:gridCol w="3440425"/>
                <a:gridCol w="2385700"/>
              </a:tblGrid>
              <a:tr h="335650">
                <a:tc>
                  <a:txBody>
                    <a:bodyPr/>
                    <a:lstStyle/>
                    <a:p>
                      <a:pPr indent="0" lvl="0" marL="9144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GOAL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PROPOSED ACTIONS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RESOURCES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55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22860" rtl="0" algn="ctr">
                        <a:spcBef>
                          <a:spcPts val="869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>
                          <a:solidFill>
                            <a:srgbClr val="76707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ENSURE INCLUSIVE AND EQUITABLE QUALITY EDUCATION AND PROMOTE LIFELONG LEARNING OPPORTUNITIES FOR ALL</a:t>
                      </a:r>
                      <a:endParaRPr sz="9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t/>
                      </a:r>
                      <a:endParaRPr sz="135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-172720" lvl="0" marL="263525" marR="14224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100"/>
                        <a:t>Build education tracks: include sustainability sessions, toolkits and supplier briefings in your agenda</a:t>
                      </a:r>
                      <a:endParaRPr sz="1100"/>
                    </a:p>
                    <a:p>
                      <a:pPr indent="-172720" lvl="0" marL="263525" marR="14224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100"/>
                        <a:t> Run pre- or post-event micro-trainings (volunteer training, local supplier upskilling)</a:t>
                      </a:r>
                      <a:endParaRPr sz="1100"/>
                    </a:p>
                    <a:p>
                      <a:pPr indent="-172720" lvl="0" marL="263525" marR="14224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100"/>
                        <a:t>Create an online learning hub for attendees (recordings, worksheets, implementable checklists)</a:t>
                      </a:r>
                      <a:endParaRPr sz="1100"/>
                    </a:p>
                    <a:p>
                      <a:pPr indent="-172720" lvl="0" marL="263525" marR="14224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100"/>
                        <a:t> Partner with local schools/community colleges to invite students and run mentorship booths</a:t>
                      </a:r>
                      <a:endParaRPr sz="1100"/>
                    </a:p>
                    <a:p>
                      <a:pPr indent="0" lvl="0" marL="0" marR="14224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t/>
                      </a:r>
                      <a:endParaRPr sz="115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chemeClr val="hlink"/>
                          </a:solidFill>
                          <a:hlinkClick r:id="rId21"/>
                        </a:rPr>
                        <a:t>meetgreen event toolkit</a:t>
                      </a:r>
                      <a:endParaRPr sz="1000"/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/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chemeClr val="hlink"/>
                          </a:solidFill>
                          <a:hlinkClick r:id="rId22"/>
                        </a:rPr>
                        <a:t>coursera courses (event + sustainability)</a:t>
                      </a:r>
                      <a:endParaRPr sz="1000"/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/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chemeClr val="hlink"/>
                          </a:solidFill>
                          <a:hlinkClick r:id="rId23"/>
                        </a:rPr>
                        <a:t>pcma education resources</a:t>
                      </a:r>
                      <a:endParaRPr sz="1000" u="sng">
                        <a:solidFill>
                          <a:schemeClr val="hlink"/>
                        </a:solidFill>
                      </a:endParaRPr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1275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88" name="Google Shape;188;g37ea47ea9fa_0_65"/>
          <p:cNvSpPr txBox="1"/>
          <p:nvPr>
            <p:ph idx="12" type="sldNum"/>
          </p:nvPr>
        </p:nvSpPr>
        <p:spPr>
          <a:xfrm>
            <a:off x="8309609" y="6649333"/>
            <a:ext cx="1665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89" name="Google Shape;189;g37ea47ea9fa_0_6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78125" y="3161775"/>
            <a:ext cx="993325" cy="1077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37ea47ea9fa_0_97"/>
          <p:cNvSpPr txBox="1"/>
          <p:nvPr/>
        </p:nvSpPr>
        <p:spPr>
          <a:xfrm>
            <a:off x="840733" y="215489"/>
            <a:ext cx="7390800" cy="4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90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b="1" lang="en-US" sz="13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[COMPANY] SUSTAINABLE EVENTS GUIDE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0"/>
              </a:spcBef>
              <a:spcAft>
                <a:spcPts val="0"/>
              </a:spcAft>
              <a:buClr>
                <a:srgbClr val="000000"/>
              </a:buClr>
              <a:buSzPts val="1450"/>
              <a:buFont typeface="Arial"/>
              <a:buNone/>
            </a:pPr>
            <a:r>
              <a:t/>
            </a:r>
            <a:endParaRPr b="0" i="0" sz="14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g37ea47ea9fa_0_97"/>
          <p:cNvSpPr txBox="1"/>
          <p:nvPr/>
        </p:nvSpPr>
        <p:spPr>
          <a:xfrm>
            <a:off x="607409" y="1804716"/>
            <a:ext cx="7860000" cy="3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2646680" lvl="0" marL="2658745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Inspired by the 17 </a:t>
            </a:r>
            <a:r>
              <a:rPr b="0" i="0" lang="en-US" sz="1200" u="sng" cap="none" strike="noStrike">
                <a:solidFill>
                  <a:srgbClr val="183566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UN Sustainable Development Goals</a:t>
            </a: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, the below as key areas of focus were identified as the most impactful for hosting sustainable meetings and events.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96" name="Google Shape;196;g37ea47ea9fa_0_97"/>
          <p:cNvGrpSpPr/>
          <p:nvPr/>
        </p:nvGrpSpPr>
        <p:grpSpPr>
          <a:xfrm>
            <a:off x="169996" y="1089659"/>
            <a:ext cx="998403" cy="502920"/>
            <a:chOff x="169996" y="1089659"/>
            <a:chExt cx="998403" cy="502920"/>
          </a:xfrm>
        </p:grpSpPr>
        <p:pic>
          <p:nvPicPr>
            <p:cNvPr id="197" name="Google Shape;197;g37ea47ea9fa_0_97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699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8" name="Google Shape;198;g37ea47ea9fa_0_97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6547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99" name="Google Shape;199;g37ea47ea9fa_0_9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38755" y="1089659"/>
            <a:ext cx="460505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" name="Google Shape;200;g37ea47ea9fa_0_9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758965" y="1089659"/>
            <a:ext cx="463534" cy="50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01" name="Google Shape;201;g37ea47ea9fa_0_97"/>
          <p:cNvGrpSpPr/>
          <p:nvPr/>
        </p:nvGrpSpPr>
        <p:grpSpPr>
          <a:xfrm>
            <a:off x="2285234" y="1089659"/>
            <a:ext cx="1506985" cy="502920"/>
            <a:chOff x="2285234" y="1089659"/>
            <a:chExt cx="1506985" cy="502920"/>
          </a:xfrm>
        </p:grpSpPr>
        <p:pic>
          <p:nvPicPr>
            <p:cNvPr id="202" name="Google Shape;202;g37ea47ea9fa_0_97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228523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3" name="Google Shape;203;g37ea47ea9fa_0_97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27685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4" name="Google Shape;204;g37ea47ea9fa_0_97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32892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05" name="Google Shape;205;g37ea47ea9fa_0_97"/>
          <p:cNvGrpSpPr/>
          <p:nvPr/>
        </p:nvGrpSpPr>
        <p:grpSpPr>
          <a:xfrm>
            <a:off x="3857494" y="1089659"/>
            <a:ext cx="2550926" cy="502920"/>
            <a:chOff x="3857494" y="1089659"/>
            <a:chExt cx="2550926" cy="502920"/>
          </a:xfrm>
        </p:grpSpPr>
        <p:pic>
          <p:nvPicPr>
            <p:cNvPr id="206" name="Google Shape;206;g37ea47ea9fa_0_97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385749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7" name="Google Shape;207;g37ea47ea9fa_0_97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434086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8" name="Google Shape;208;g37ea47ea9fa_0_97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48640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9" name="Google Shape;209;g37ea47ea9fa_0_97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53847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0" name="Google Shape;210;g37ea47ea9fa_0_97"/>
            <p:cNvPicPr preferRelativeResize="0"/>
            <p:nvPr/>
          </p:nvPicPr>
          <p:blipFill rotWithShape="1">
            <a:blip r:embed="rId15">
              <a:alphaModFix/>
            </a:blip>
            <a:srcRect b="0" l="0" r="0" t="0"/>
            <a:stretch/>
          </p:blipFill>
          <p:spPr>
            <a:xfrm>
              <a:off x="590550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11" name="Google Shape;211;g37ea47ea9fa_0_97"/>
          <p:cNvGrpSpPr/>
          <p:nvPr/>
        </p:nvGrpSpPr>
        <p:grpSpPr>
          <a:xfrm>
            <a:off x="6456496" y="1089659"/>
            <a:ext cx="993323" cy="502920"/>
            <a:chOff x="6456496" y="1089659"/>
            <a:chExt cx="993323" cy="502920"/>
          </a:xfrm>
        </p:grpSpPr>
        <p:pic>
          <p:nvPicPr>
            <p:cNvPr id="212" name="Google Shape;212;g37ea47ea9fa_0_97"/>
            <p:cNvPicPr preferRelativeResize="0"/>
            <p:nvPr/>
          </p:nvPicPr>
          <p:blipFill rotWithShape="1">
            <a:blip r:embed="rId16">
              <a:alphaModFix/>
            </a:blip>
            <a:srcRect b="0" l="0" r="0" t="0"/>
            <a:stretch/>
          </p:blipFill>
          <p:spPr>
            <a:xfrm>
              <a:off x="64564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3" name="Google Shape;213;g37ea47ea9fa_0_97"/>
            <p:cNvPicPr preferRelativeResize="0"/>
            <p:nvPr/>
          </p:nvPicPr>
          <p:blipFill rotWithShape="1">
            <a:blip r:embed="rId17">
              <a:alphaModFix/>
            </a:blip>
            <a:srcRect b="0" l="0" r="0" t="0"/>
            <a:stretch/>
          </p:blipFill>
          <p:spPr>
            <a:xfrm>
              <a:off x="69468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14" name="Google Shape;214;g37ea47ea9fa_0_97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74953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g37ea47ea9fa_0_97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80160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" name="Google Shape;216;g37ea47ea9fa_0_97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8539785" y="1089659"/>
            <a:ext cx="469593" cy="50292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17" name="Google Shape;217;g37ea47ea9fa_0_97"/>
          <p:cNvGraphicFramePr/>
          <p:nvPr/>
        </p:nvGraphicFramePr>
        <p:xfrm>
          <a:off x="336554" y="265031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{E27F926B-8C2F-4B05-849B-C1D5441A9901}</a:tableStyleId>
              </a:tblPr>
              <a:tblGrid>
                <a:gridCol w="2644775"/>
                <a:gridCol w="3440425"/>
                <a:gridCol w="2385700"/>
              </a:tblGrid>
              <a:tr h="335650">
                <a:tc>
                  <a:txBody>
                    <a:bodyPr/>
                    <a:lstStyle/>
                    <a:p>
                      <a:pPr indent="0" lvl="0" marL="9144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GOAL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PROPOSED ACTIONS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RESOURCES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55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22860" rtl="0" algn="ctr">
                        <a:spcBef>
                          <a:spcPts val="869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>
                          <a:solidFill>
                            <a:srgbClr val="76707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ACHIEVE GENDER EQUALITY AND EMPOWER ALL WOMEN AND GIRLS. </a:t>
                      </a:r>
                      <a:endParaRPr sz="9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None/>
                      </a:pPr>
                      <a:r>
                        <a:t/>
                      </a:r>
                      <a:endParaRPr sz="95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-172720" lvl="0" marL="264160" marR="462915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Select women and minority-owned businesses when possible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720" lvl="0" marL="264160" marR="319405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Ensure your speakers/presenters represent gender and racial diversity</a:t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  <a:p>
                      <a:pPr indent="-172720" lvl="0" marL="264160" marR="319405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>
                          <a:solidFill>
                            <a:srgbClr val="767070"/>
                          </a:solidFill>
                        </a:rPr>
                        <a:t>Offer childcare, lactation rooms and family-friendly schedules. </a:t>
                      </a:r>
                      <a:br>
                        <a:rPr lang="en-US" sz="1000">
                          <a:solidFill>
                            <a:srgbClr val="767070"/>
                          </a:solidFill>
                        </a:rPr>
                      </a:br>
                      <a:endParaRPr sz="1000">
                        <a:solidFill>
                          <a:srgbClr val="767070"/>
                        </a:solidFill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  <a:p>
                      <a:pPr indent="0" lvl="0" marL="114300" marR="259715" rtl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 cap="none" strike="noStrike">
                          <a:solidFill>
                            <a:srgbClr val="183566"/>
                          </a:solidFill>
                          <a:hlinkClick r:id="rId21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8(a) Sources: Database of Minority and Women-Owned Businesses</a:t>
                      </a:r>
                      <a:endParaRPr sz="1000" u="none" cap="none" strike="noStrike">
                        <a:solidFill>
                          <a:srgbClr val="183566"/>
                        </a:solidFill>
                      </a:endParaRPr>
                    </a:p>
                    <a:p>
                      <a:pPr indent="0" lvl="0" marL="114300" marR="47625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 cap="none" strike="noStrike">
                          <a:solidFill>
                            <a:srgbClr val="183566"/>
                          </a:solidFill>
                          <a:hlinkClick r:id="rId22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Women Owned Business Directory</a:t>
                      </a:r>
                      <a:r>
                        <a:rPr lang="en-US" sz="1000" u="none" cap="none" strike="noStrike">
                          <a:solidFill>
                            <a:srgbClr val="183566"/>
                          </a:solidFill>
                        </a:rPr>
                        <a:t> </a:t>
                      </a:r>
                      <a:r>
                        <a:rPr lang="en-US" sz="1000" u="sng" cap="none" strike="noStrike">
                          <a:solidFill>
                            <a:srgbClr val="183566"/>
                          </a:solidFill>
                          <a:hlinkClick r:id="rId23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Black Pages</a:t>
                      </a:r>
                      <a:endParaRPr sz="1000">
                        <a:solidFill>
                          <a:srgbClr val="183566"/>
                        </a:solidFill>
                      </a:endParaRPr>
                    </a:p>
                    <a:p>
                      <a:pPr indent="0" lvl="0" marL="114300" marR="47625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chemeClr val="hlink"/>
                          </a:solidFill>
                          <a:hlinkClick r:id="rId24"/>
                        </a:rPr>
                        <a:t>ASCE DEI best practices for events American Society of Civil Engineers</a:t>
                      </a:r>
                      <a:endParaRPr sz="1000" u="sng">
                        <a:solidFill>
                          <a:srgbClr val="183566"/>
                        </a:solidFill>
                      </a:endParaRPr>
                    </a:p>
                    <a:p>
                      <a:pPr indent="0" lvl="0" marL="114300" marR="47625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chemeClr val="hlink"/>
                          </a:solidFill>
                          <a:hlinkClick r:id="rId25"/>
                        </a:rPr>
                        <a:t>Smar</a:t>
                      </a:r>
                      <a:r>
                        <a:rPr lang="en-US" sz="1000" u="sng">
                          <a:solidFill>
                            <a:schemeClr val="hlink"/>
                          </a:solidFill>
                          <a:hlinkClick r:id="rId26"/>
                        </a:rPr>
                        <a:t>t M</a:t>
                      </a:r>
                      <a:r>
                        <a:rPr lang="en-US" sz="1000" u="sng">
                          <a:solidFill>
                            <a:schemeClr val="hlink"/>
                          </a:solidFill>
                          <a:hlinkClick r:id="rId27"/>
                        </a:rPr>
                        <a:t>eetings tips-tools: gender equality</a:t>
                      </a:r>
                      <a:endParaRPr/>
                    </a:p>
                    <a:p>
                      <a:pPr indent="0" lvl="0" marL="114300" marR="47625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rgbClr val="183566"/>
                          </a:solidFill>
                          <a:hlinkClick r:id="rId28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sba women-owned small business program</a:t>
                      </a:r>
                      <a:endParaRPr sz="1000">
                        <a:solidFill>
                          <a:srgbClr val="183566"/>
                        </a:solidFill>
                      </a:endParaRPr>
                    </a:p>
                    <a:p>
                      <a:pPr indent="0" lvl="0" marL="114300" marR="47625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rgbClr val="183566"/>
                          </a:solidFill>
                          <a:hlinkClick r:id="rId29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pcma guide to inclusive programming</a:t>
                      </a:r>
                      <a:endParaRPr sz="1000">
                        <a:solidFill>
                          <a:srgbClr val="183566"/>
                        </a:solidFill>
                      </a:endParaRPr>
                    </a:p>
                    <a:p>
                      <a:pPr indent="0" lvl="0" marL="114300" marR="47625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rgbClr val="183566"/>
                          </a:solidFill>
                          <a:hlinkClick r:id="rId30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mpi code of conduct examples</a:t>
                      </a:r>
                      <a:endParaRPr sz="1000" u="sng">
                        <a:solidFill>
                          <a:srgbClr val="183566"/>
                        </a:solidFill>
                      </a:endParaRPr>
                    </a:p>
                    <a:p>
                      <a:pPr indent="0" lvl="0" marL="114300" marR="47625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183566"/>
                        </a:solidFill>
                      </a:endParaRPr>
                    </a:p>
                  </a:txBody>
                  <a:tcPr marT="1275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18" name="Google Shape;218;g37ea47ea9fa_0_97"/>
          <p:cNvSpPr txBox="1"/>
          <p:nvPr>
            <p:ph idx="12" type="sldNum"/>
          </p:nvPr>
        </p:nvSpPr>
        <p:spPr>
          <a:xfrm>
            <a:off x="8309609" y="6649333"/>
            <a:ext cx="1665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19" name="Google Shape;219;g37ea47ea9fa_0_97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238751" y="3212026"/>
            <a:ext cx="916250" cy="1000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37ea47ea9fa_0_161"/>
          <p:cNvSpPr txBox="1"/>
          <p:nvPr/>
        </p:nvSpPr>
        <p:spPr>
          <a:xfrm>
            <a:off x="840733" y="215489"/>
            <a:ext cx="7390800" cy="4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90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b="1" lang="en-US" sz="13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[COMPANY] SUSTAINABLE EVENTS GUIDE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0"/>
              </a:spcBef>
              <a:spcAft>
                <a:spcPts val="0"/>
              </a:spcAft>
              <a:buClr>
                <a:srgbClr val="000000"/>
              </a:buClr>
              <a:buSzPts val="1450"/>
              <a:buFont typeface="Arial"/>
              <a:buNone/>
            </a:pPr>
            <a:r>
              <a:t/>
            </a:r>
            <a:endParaRPr b="0" i="0" sz="14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g37ea47ea9fa_0_161"/>
          <p:cNvSpPr txBox="1"/>
          <p:nvPr/>
        </p:nvSpPr>
        <p:spPr>
          <a:xfrm>
            <a:off x="607409" y="1804716"/>
            <a:ext cx="7860000" cy="3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2646680" lvl="0" marL="2658745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Inspired by the 17 </a:t>
            </a:r>
            <a:r>
              <a:rPr b="0" i="0" lang="en-US" sz="1200" u="sng" cap="none" strike="noStrike">
                <a:solidFill>
                  <a:srgbClr val="183566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UN Sustainable Development Goals</a:t>
            </a: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, the below as key areas of focus were identified as the most impactful for hosting sustainable meetings and events.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26" name="Google Shape;226;g37ea47ea9fa_0_161"/>
          <p:cNvGrpSpPr/>
          <p:nvPr/>
        </p:nvGrpSpPr>
        <p:grpSpPr>
          <a:xfrm>
            <a:off x="169996" y="1089659"/>
            <a:ext cx="998403" cy="502920"/>
            <a:chOff x="169996" y="1089659"/>
            <a:chExt cx="998403" cy="502920"/>
          </a:xfrm>
        </p:grpSpPr>
        <p:pic>
          <p:nvPicPr>
            <p:cNvPr id="227" name="Google Shape;227;g37ea47ea9fa_0_16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699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8" name="Google Shape;228;g37ea47ea9fa_0_16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6547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29" name="Google Shape;229;g37ea47ea9fa_0_16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38755" y="1089659"/>
            <a:ext cx="460505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0" name="Google Shape;230;g37ea47ea9fa_0_16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758965" y="1089659"/>
            <a:ext cx="463534" cy="50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31" name="Google Shape;231;g37ea47ea9fa_0_161"/>
          <p:cNvGrpSpPr/>
          <p:nvPr/>
        </p:nvGrpSpPr>
        <p:grpSpPr>
          <a:xfrm>
            <a:off x="2285234" y="1089659"/>
            <a:ext cx="1506985" cy="502920"/>
            <a:chOff x="2285234" y="1089659"/>
            <a:chExt cx="1506985" cy="502920"/>
          </a:xfrm>
        </p:grpSpPr>
        <p:pic>
          <p:nvPicPr>
            <p:cNvPr id="232" name="Google Shape;232;g37ea47ea9fa_0_161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228523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3" name="Google Shape;233;g37ea47ea9fa_0_161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27685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4" name="Google Shape;234;g37ea47ea9fa_0_161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32892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35" name="Google Shape;235;g37ea47ea9fa_0_161"/>
          <p:cNvGrpSpPr/>
          <p:nvPr/>
        </p:nvGrpSpPr>
        <p:grpSpPr>
          <a:xfrm>
            <a:off x="3857494" y="1089659"/>
            <a:ext cx="2550926" cy="502920"/>
            <a:chOff x="3857494" y="1089659"/>
            <a:chExt cx="2550926" cy="502920"/>
          </a:xfrm>
        </p:grpSpPr>
        <p:pic>
          <p:nvPicPr>
            <p:cNvPr id="236" name="Google Shape;236;g37ea47ea9fa_0_161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385749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7" name="Google Shape;237;g37ea47ea9fa_0_161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434086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8" name="Google Shape;238;g37ea47ea9fa_0_161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48640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9" name="Google Shape;239;g37ea47ea9fa_0_161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53847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0" name="Google Shape;240;g37ea47ea9fa_0_161"/>
            <p:cNvPicPr preferRelativeResize="0"/>
            <p:nvPr/>
          </p:nvPicPr>
          <p:blipFill rotWithShape="1">
            <a:blip r:embed="rId15">
              <a:alphaModFix/>
            </a:blip>
            <a:srcRect b="0" l="0" r="0" t="0"/>
            <a:stretch/>
          </p:blipFill>
          <p:spPr>
            <a:xfrm>
              <a:off x="590550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41" name="Google Shape;241;g37ea47ea9fa_0_161"/>
          <p:cNvGrpSpPr/>
          <p:nvPr/>
        </p:nvGrpSpPr>
        <p:grpSpPr>
          <a:xfrm>
            <a:off x="6456496" y="1089659"/>
            <a:ext cx="993323" cy="502920"/>
            <a:chOff x="6456496" y="1089659"/>
            <a:chExt cx="993323" cy="502920"/>
          </a:xfrm>
        </p:grpSpPr>
        <p:pic>
          <p:nvPicPr>
            <p:cNvPr id="242" name="Google Shape;242;g37ea47ea9fa_0_161"/>
            <p:cNvPicPr preferRelativeResize="0"/>
            <p:nvPr/>
          </p:nvPicPr>
          <p:blipFill rotWithShape="1">
            <a:blip r:embed="rId16">
              <a:alphaModFix/>
            </a:blip>
            <a:srcRect b="0" l="0" r="0" t="0"/>
            <a:stretch/>
          </p:blipFill>
          <p:spPr>
            <a:xfrm>
              <a:off x="64564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3" name="Google Shape;243;g37ea47ea9fa_0_161"/>
            <p:cNvPicPr preferRelativeResize="0"/>
            <p:nvPr/>
          </p:nvPicPr>
          <p:blipFill rotWithShape="1">
            <a:blip r:embed="rId17">
              <a:alphaModFix/>
            </a:blip>
            <a:srcRect b="0" l="0" r="0" t="0"/>
            <a:stretch/>
          </p:blipFill>
          <p:spPr>
            <a:xfrm>
              <a:off x="69468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44" name="Google Shape;244;g37ea47ea9fa_0_161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74953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5" name="Google Shape;245;g37ea47ea9fa_0_161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80160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6" name="Google Shape;246;g37ea47ea9fa_0_161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8539785" y="1089659"/>
            <a:ext cx="469593" cy="50292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47" name="Google Shape;247;g37ea47ea9fa_0_161"/>
          <p:cNvGraphicFramePr/>
          <p:nvPr/>
        </p:nvGraphicFramePr>
        <p:xfrm>
          <a:off x="336554" y="265031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{E27F926B-8C2F-4B05-849B-C1D5441A9901}</a:tableStyleId>
              </a:tblPr>
              <a:tblGrid>
                <a:gridCol w="2644775"/>
                <a:gridCol w="3440425"/>
                <a:gridCol w="2385700"/>
              </a:tblGrid>
              <a:tr h="335650">
                <a:tc>
                  <a:txBody>
                    <a:bodyPr/>
                    <a:lstStyle/>
                    <a:p>
                      <a:pPr indent="0" lvl="0" marL="9144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GOAL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PROPOSED ACTIONS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RESOURCES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55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22860" rtl="0" algn="ctr">
                        <a:spcBef>
                          <a:spcPts val="869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>
                          <a:solidFill>
                            <a:srgbClr val="76707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ENSURE AVAILABILITY AND SUSTAINABLE MANAGEMENT OF WATER AND SANITATION FOR ALL</a:t>
                      </a:r>
                      <a:endParaRPr sz="9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t/>
                      </a:r>
                      <a:endParaRPr sz="135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-172720" lvl="0" marL="263525" marR="14224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Char char="•"/>
                      </a:pPr>
                      <a:r>
                        <a:rPr lang="en-US" sz="1000">
                          <a:solidFill>
                            <a:srgbClr val="767070"/>
                          </a:solidFill>
                        </a:rPr>
                        <a:t>Eliminate single-use bottled water: provide refill stations and reusable bottles </a:t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  <a:p>
                      <a:pPr indent="-172720" lvl="0" marL="263525" marR="14224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Char char="•"/>
                      </a:pPr>
                      <a:r>
                        <a:rPr lang="en-US" sz="1000">
                          <a:solidFill>
                            <a:srgbClr val="767070"/>
                          </a:solidFill>
                        </a:rPr>
                        <a:t>Require venues to document potable water sources and sanitation protocols </a:t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  <a:p>
                      <a:pPr indent="-172720" lvl="0" marL="263525" marR="14224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Char char="•"/>
                      </a:pPr>
                      <a:r>
                        <a:rPr lang="en-US" sz="1000">
                          <a:solidFill>
                            <a:srgbClr val="767070"/>
                          </a:solidFill>
                        </a:rPr>
                        <a:t>Ensure adequate restroom capacity and accessible sanitation facilities</a:t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t/>
                      </a:r>
                      <a:endParaRPr sz="115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183566"/>
                        </a:solidFill>
                      </a:endParaRPr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rgbClr val="183566"/>
                          </a:solidFill>
                          <a:hlinkClick r:id="rId21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event water refill solutions</a:t>
                      </a:r>
                      <a:endParaRPr sz="1000">
                        <a:solidFill>
                          <a:srgbClr val="183566"/>
                        </a:solidFill>
                      </a:endParaRPr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rgbClr val="183566"/>
                          </a:solidFill>
                          <a:hlinkClick r:id="rId22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epa reducing plastic waste</a:t>
                      </a:r>
                      <a:endParaRPr sz="1000">
                        <a:solidFill>
                          <a:srgbClr val="183566"/>
                        </a:solidFill>
                      </a:endParaRPr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rgbClr val="183566"/>
                          </a:solidFill>
                          <a:hlinkClick r:id="rId23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world bank sanitation guidance</a:t>
                      </a:r>
                      <a:endParaRPr sz="1000" u="sng">
                        <a:solidFill>
                          <a:srgbClr val="183566"/>
                        </a:solidFill>
                      </a:endParaRPr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1275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48" name="Google Shape;248;g37ea47ea9fa_0_161"/>
          <p:cNvSpPr txBox="1"/>
          <p:nvPr>
            <p:ph idx="12" type="sldNum"/>
          </p:nvPr>
        </p:nvSpPr>
        <p:spPr>
          <a:xfrm>
            <a:off x="8309609" y="6649333"/>
            <a:ext cx="1665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49" name="Google Shape;249;g37ea47ea9fa_0_16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238751" y="3336044"/>
            <a:ext cx="819450" cy="819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37ea47ea9fa_0_130"/>
          <p:cNvSpPr txBox="1"/>
          <p:nvPr/>
        </p:nvSpPr>
        <p:spPr>
          <a:xfrm>
            <a:off x="840733" y="215489"/>
            <a:ext cx="7390800" cy="4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90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b="1" lang="en-US" sz="13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[COMPANY] SUSTAINABLE EVENTS GUIDE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0"/>
              </a:spcBef>
              <a:spcAft>
                <a:spcPts val="0"/>
              </a:spcAft>
              <a:buClr>
                <a:srgbClr val="000000"/>
              </a:buClr>
              <a:buSzPts val="1450"/>
              <a:buFont typeface="Arial"/>
              <a:buNone/>
            </a:pPr>
            <a:r>
              <a:t/>
            </a:r>
            <a:endParaRPr b="0" i="0" sz="14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g37ea47ea9fa_0_130"/>
          <p:cNvSpPr txBox="1"/>
          <p:nvPr/>
        </p:nvSpPr>
        <p:spPr>
          <a:xfrm>
            <a:off x="607409" y="1804716"/>
            <a:ext cx="7860000" cy="3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2646680" lvl="0" marL="2658745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Inspired by the 17 </a:t>
            </a:r>
            <a:r>
              <a:rPr b="0" i="0" lang="en-US" sz="1200" u="sng" cap="none" strike="noStrike">
                <a:solidFill>
                  <a:srgbClr val="183566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UN Sustainable Development Goals</a:t>
            </a: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, the below as key areas of focus were identified as the most impactful for hosting sustainable meetings and events.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56" name="Google Shape;256;g37ea47ea9fa_0_130"/>
          <p:cNvGrpSpPr/>
          <p:nvPr/>
        </p:nvGrpSpPr>
        <p:grpSpPr>
          <a:xfrm>
            <a:off x="169996" y="1089659"/>
            <a:ext cx="998403" cy="502920"/>
            <a:chOff x="169996" y="1089659"/>
            <a:chExt cx="998403" cy="502920"/>
          </a:xfrm>
        </p:grpSpPr>
        <p:pic>
          <p:nvPicPr>
            <p:cNvPr id="257" name="Google Shape;257;g37ea47ea9fa_0_130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699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8" name="Google Shape;258;g37ea47ea9fa_0_130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6547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59" name="Google Shape;259;g37ea47ea9fa_0_13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38755" y="1089659"/>
            <a:ext cx="460505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0" name="Google Shape;260;g37ea47ea9fa_0_13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758965" y="1089659"/>
            <a:ext cx="463534" cy="50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61" name="Google Shape;261;g37ea47ea9fa_0_130"/>
          <p:cNvGrpSpPr/>
          <p:nvPr/>
        </p:nvGrpSpPr>
        <p:grpSpPr>
          <a:xfrm>
            <a:off x="2285234" y="1089659"/>
            <a:ext cx="1506985" cy="502920"/>
            <a:chOff x="2285234" y="1089659"/>
            <a:chExt cx="1506985" cy="502920"/>
          </a:xfrm>
        </p:grpSpPr>
        <p:pic>
          <p:nvPicPr>
            <p:cNvPr id="262" name="Google Shape;262;g37ea47ea9fa_0_130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228523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3" name="Google Shape;263;g37ea47ea9fa_0_130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27685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4" name="Google Shape;264;g37ea47ea9fa_0_130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32892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65" name="Google Shape;265;g37ea47ea9fa_0_130"/>
          <p:cNvGrpSpPr/>
          <p:nvPr/>
        </p:nvGrpSpPr>
        <p:grpSpPr>
          <a:xfrm>
            <a:off x="3857494" y="1089659"/>
            <a:ext cx="2550926" cy="502920"/>
            <a:chOff x="3857494" y="1089659"/>
            <a:chExt cx="2550926" cy="502920"/>
          </a:xfrm>
        </p:grpSpPr>
        <p:pic>
          <p:nvPicPr>
            <p:cNvPr id="266" name="Google Shape;266;g37ea47ea9fa_0_130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385749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7" name="Google Shape;267;g37ea47ea9fa_0_130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434086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8" name="Google Shape;268;g37ea47ea9fa_0_130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48640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9" name="Google Shape;269;g37ea47ea9fa_0_130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53847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0" name="Google Shape;270;g37ea47ea9fa_0_130"/>
            <p:cNvPicPr preferRelativeResize="0"/>
            <p:nvPr/>
          </p:nvPicPr>
          <p:blipFill rotWithShape="1">
            <a:blip r:embed="rId15">
              <a:alphaModFix/>
            </a:blip>
            <a:srcRect b="0" l="0" r="0" t="0"/>
            <a:stretch/>
          </p:blipFill>
          <p:spPr>
            <a:xfrm>
              <a:off x="590550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71" name="Google Shape;271;g37ea47ea9fa_0_130"/>
          <p:cNvGrpSpPr/>
          <p:nvPr/>
        </p:nvGrpSpPr>
        <p:grpSpPr>
          <a:xfrm>
            <a:off x="6456496" y="1089659"/>
            <a:ext cx="993323" cy="502920"/>
            <a:chOff x="6456496" y="1089659"/>
            <a:chExt cx="993323" cy="502920"/>
          </a:xfrm>
        </p:grpSpPr>
        <p:pic>
          <p:nvPicPr>
            <p:cNvPr id="272" name="Google Shape;272;g37ea47ea9fa_0_130"/>
            <p:cNvPicPr preferRelativeResize="0"/>
            <p:nvPr/>
          </p:nvPicPr>
          <p:blipFill rotWithShape="1">
            <a:blip r:embed="rId16">
              <a:alphaModFix/>
            </a:blip>
            <a:srcRect b="0" l="0" r="0" t="0"/>
            <a:stretch/>
          </p:blipFill>
          <p:spPr>
            <a:xfrm>
              <a:off x="64564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3" name="Google Shape;273;g37ea47ea9fa_0_130"/>
            <p:cNvPicPr preferRelativeResize="0"/>
            <p:nvPr/>
          </p:nvPicPr>
          <p:blipFill rotWithShape="1">
            <a:blip r:embed="rId17">
              <a:alphaModFix/>
            </a:blip>
            <a:srcRect b="0" l="0" r="0" t="0"/>
            <a:stretch/>
          </p:blipFill>
          <p:spPr>
            <a:xfrm>
              <a:off x="69468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74" name="Google Shape;274;g37ea47ea9fa_0_130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74953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5" name="Google Shape;275;g37ea47ea9fa_0_130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80160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6" name="Google Shape;276;g37ea47ea9fa_0_130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8539785" y="1089659"/>
            <a:ext cx="469593" cy="50292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77" name="Google Shape;277;g37ea47ea9fa_0_130"/>
          <p:cNvGraphicFramePr/>
          <p:nvPr/>
        </p:nvGraphicFramePr>
        <p:xfrm>
          <a:off x="336554" y="265031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{E27F926B-8C2F-4B05-849B-C1D5441A9901}</a:tableStyleId>
              </a:tblPr>
              <a:tblGrid>
                <a:gridCol w="2644775"/>
                <a:gridCol w="3440425"/>
                <a:gridCol w="2385700"/>
              </a:tblGrid>
              <a:tr h="335650">
                <a:tc>
                  <a:txBody>
                    <a:bodyPr/>
                    <a:lstStyle/>
                    <a:p>
                      <a:pPr indent="0" lvl="0" marL="9144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GOAL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PROPOSED ACTIONS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RESOURCES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55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22860" rtl="0" algn="ctr">
                        <a:spcBef>
                          <a:spcPts val="869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>
                          <a:solidFill>
                            <a:srgbClr val="76707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ENSURE ACCESS TO AFFORDABLE, RELIABLE, SUSTAINABLE AND MODERN ENERGY FOR ALL</a:t>
                      </a:r>
                      <a:endParaRPr sz="9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t/>
                      </a:r>
                      <a:endParaRPr sz="135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14224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  <a:p>
                      <a:pPr indent="-172720" lvl="0" marL="263525" marR="14224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>
                          <a:solidFill>
                            <a:srgbClr val="767070"/>
                          </a:solidFill>
                        </a:rPr>
                        <a:t>Select venues with strong energy-efficiency credentials</a:t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  <a:p>
                      <a:pPr indent="-172720" lvl="0" marL="263525" marR="14224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>
                          <a:solidFill>
                            <a:srgbClr val="767070"/>
                          </a:solidFill>
                        </a:rPr>
                        <a:t>Use green power for event electricity and negotiate low-emission generator plans</a:t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  <a:p>
                      <a:pPr indent="-172720" lvl="0" marL="263525" marR="14224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>
                          <a:solidFill>
                            <a:srgbClr val="767070"/>
                          </a:solidFill>
                        </a:rPr>
                        <a:t>Plan lighting/stage schedules to reduce continuous energy use</a:t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  <a:p>
                      <a:pPr indent="-172720" lvl="0" marL="263525" marR="14224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>
                          <a:solidFill>
                            <a:srgbClr val="767070"/>
                          </a:solidFill>
                        </a:rPr>
                        <a:t>Pilot battery/hybrid power for production where possible</a:t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t/>
                      </a:r>
                      <a:endParaRPr sz="115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183566"/>
                        </a:solidFill>
                      </a:endParaRPr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rgbClr val="183566"/>
                          </a:solidFill>
                          <a:hlinkClick r:id="rId21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energystar certified buildings</a:t>
                      </a:r>
                      <a:endParaRPr sz="1000">
                        <a:solidFill>
                          <a:srgbClr val="183566"/>
                        </a:solidFill>
                      </a:endParaRPr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rgbClr val="183566"/>
                          </a:solidFill>
                          <a:hlinkClick r:id="rId22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usgbc leed resources</a:t>
                      </a:r>
                      <a:endParaRPr sz="1000">
                        <a:solidFill>
                          <a:srgbClr val="183566"/>
                        </a:solidFill>
                      </a:endParaRPr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rgbClr val="183566"/>
                          </a:solidFill>
                          <a:hlinkClick r:id="rId23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epa green power partnership</a:t>
                      </a:r>
                      <a:endParaRPr sz="1000" u="sng">
                        <a:solidFill>
                          <a:srgbClr val="183566"/>
                        </a:solidFill>
                      </a:endParaRPr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1275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78" name="Google Shape;278;g37ea47ea9fa_0_130"/>
          <p:cNvSpPr txBox="1"/>
          <p:nvPr>
            <p:ph idx="12" type="sldNum"/>
          </p:nvPr>
        </p:nvSpPr>
        <p:spPr>
          <a:xfrm>
            <a:off x="8309609" y="6649333"/>
            <a:ext cx="1665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79" name="Google Shape;279;g37ea47ea9fa_0_130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168401" y="3148151"/>
            <a:ext cx="993325" cy="993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37ea47ea9fa_0_197"/>
          <p:cNvSpPr txBox="1"/>
          <p:nvPr/>
        </p:nvSpPr>
        <p:spPr>
          <a:xfrm>
            <a:off x="840733" y="215489"/>
            <a:ext cx="7390800" cy="4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90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b="1" lang="en-US" sz="13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[COMPANY] SUSTAINABLE EVENTS GUIDE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0"/>
              </a:spcBef>
              <a:spcAft>
                <a:spcPts val="0"/>
              </a:spcAft>
              <a:buClr>
                <a:srgbClr val="000000"/>
              </a:buClr>
              <a:buSzPts val="1450"/>
              <a:buFont typeface="Arial"/>
              <a:buNone/>
            </a:pPr>
            <a:r>
              <a:t/>
            </a:r>
            <a:endParaRPr b="0" i="0" sz="14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g37ea47ea9fa_0_197"/>
          <p:cNvSpPr txBox="1"/>
          <p:nvPr/>
        </p:nvSpPr>
        <p:spPr>
          <a:xfrm>
            <a:off x="607409" y="1804716"/>
            <a:ext cx="7860000" cy="3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2646680" lvl="0" marL="2658745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Inspired by the 17 </a:t>
            </a:r>
            <a:r>
              <a:rPr b="0" i="0" lang="en-US" sz="1200" u="sng" cap="none" strike="noStrike">
                <a:solidFill>
                  <a:srgbClr val="183566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UN Sustainable Development Goals</a:t>
            </a:r>
            <a:r>
              <a:rPr b="0" i="0" lang="en-US" sz="12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, the below as key areas of focus were identified as the most impactful for hosting sustainable meetings and events.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86" name="Google Shape;286;g37ea47ea9fa_0_197"/>
          <p:cNvGrpSpPr/>
          <p:nvPr/>
        </p:nvGrpSpPr>
        <p:grpSpPr>
          <a:xfrm>
            <a:off x="169996" y="1089659"/>
            <a:ext cx="998403" cy="502920"/>
            <a:chOff x="169996" y="1089659"/>
            <a:chExt cx="998403" cy="502920"/>
          </a:xfrm>
        </p:grpSpPr>
        <p:pic>
          <p:nvPicPr>
            <p:cNvPr id="287" name="Google Shape;287;g37ea47ea9fa_0_197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699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8" name="Google Shape;288;g37ea47ea9fa_0_197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6547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89" name="Google Shape;289;g37ea47ea9fa_0_19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38755" y="1089659"/>
            <a:ext cx="460505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0" name="Google Shape;290;g37ea47ea9fa_0_19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758965" y="1089659"/>
            <a:ext cx="463534" cy="50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91" name="Google Shape;291;g37ea47ea9fa_0_197"/>
          <p:cNvGrpSpPr/>
          <p:nvPr/>
        </p:nvGrpSpPr>
        <p:grpSpPr>
          <a:xfrm>
            <a:off x="2285234" y="1089659"/>
            <a:ext cx="1506985" cy="502920"/>
            <a:chOff x="2285234" y="1089659"/>
            <a:chExt cx="1506985" cy="502920"/>
          </a:xfrm>
        </p:grpSpPr>
        <p:pic>
          <p:nvPicPr>
            <p:cNvPr id="292" name="Google Shape;292;g37ea47ea9fa_0_197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228523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3" name="Google Shape;293;g37ea47ea9fa_0_197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27685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4" name="Google Shape;294;g37ea47ea9fa_0_197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32892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95" name="Google Shape;295;g37ea47ea9fa_0_197"/>
          <p:cNvGrpSpPr/>
          <p:nvPr/>
        </p:nvGrpSpPr>
        <p:grpSpPr>
          <a:xfrm>
            <a:off x="3857494" y="1089659"/>
            <a:ext cx="2550926" cy="502920"/>
            <a:chOff x="3857494" y="1089659"/>
            <a:chExt cx="2550926" cy="502920"/>
          </a:xfrm>
        </p:grpSpPr>
        <p:pic>
          <p:nvPicPr>
            <p:cNvPr id="296" name="Google Shape;296;g37ea47ea9fa_0_197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3857494" y="1089659"/>
              <a:ext cx="460505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7" name="Google Shape;297;g37ea47ea9fa_0_197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434086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8" name="Google Shape;298;g37ea47ea9fa_0_197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48640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9" name="Google Shape;299;g37ea47ea9fa_0_197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53847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0" name="Google Shape;300;g37ea47ea9fa_0_197"/>
            <p:cNvPicPr preferRelativeResize="0"/>
            <p:nvPr/>
          </p:nvPicPr>
          <p:blipFill rotWithShape="1">
            <a:blip r:embed="rId15">
              <a:alphaModFix/>
            </a:blip>
            <a:srcRect b="0" l="0" r="0" t="0"/>
            <a:stretch/>
          </p:blipFill>
          <p:spPr>
            <a:xfrm>
              <a:off x="5905500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301" name="Google Shape;301;g37ea47ea9fa_0_197"/>
          <p:cNvGrpSpPr/>
          <p:nvPr/>
        </p:nvGrpSpPr>
        <p:grpSpPr>
          <a:xfrm>
            <a:off x="6456496" y="1089659"/>
            <a:ext cx="993323" cy="502920"/>
            <a:chOff x="6456496" y="1089659"/>
            <a:chExt cx="993323" cy="502920"/>
          </a:xfrm>
        </p:grpSpPr>
        <p:pic>
          <p:nvPicPr>
            <p:cNvPr id="302" name="Google Shape;302;g37ea47ea9fa_0_197"/>
            <p:cNvPicPr preferRelativeResize="0"/>
            <p:nvPr/>
          </p:nvPicPr>
          <p:blipFill rotWithShape="1">
            <a:blip r:embed="rId16">
              <a:alphaModFix/>
            </a:blip>
            <a:srcRect b="0" l="0" r="0" t="0"/>
            <a:stretch/>
          </p:blipFill>
          <p:spPr>
            <a:xfrm>
              <a:off x="6456496" y="1089659"/>
              <a:ext cx="472623" cy="5029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3" name="Google Shape;303;g37ea47ea9fa_0_197"/>
            <p:cNvPicPr preferRelativeResize="0"/>
            <p:nvPr/>
          </p:nvPicPr>
          <p:blipFill rotWithShape="1">
            <a:blip r:embed="rId17">
              <a:alphaModFix/>
            </a:blip>
            <a:srcRect b="0" l="0" r="0" t="0"/>
            <a:stretch/>
          </p:blipFill>
          <p:spPr>
            <a:xfrm>
              <a:off x="6946899" y="1089659"/>
              <a:ext cx="502920" cy="5029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304" name="Google Shape;304;g37ea47ea9fa_0_197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74953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5" name="Google Shape;305;g37ea47ea9fa_0_197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8016056" y="1089659"/>
            <a:ext cx="472623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6" name="Google Shape;306;g37ea47ea9fa_0_197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8539785" y="1089659"/>
            <a:ext cx="469593" cy="50292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07" name="Google Shape;307;g37ea47ea9fa_0_197"/>
          <p:cNvGraphicFramePr/>
          <p:nvPr/>
        </p:nvGraphicFramePr>
        <p:xfrm>
          <a:off x="336554" y="265031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{E27F926B-8C2F-4B05-849B-C1D5441A9901}</a:tableStyleId>
              </a:tblPr>
              <a:tblGrid>
                <a:gridCol w="2644775"/>
                <a:gridCol w="3440425"/>
                <a:gridCol w="2385700"/>
              </a:tblGrid>
              <a:tr h="335650">
                <a:tc>
                  <a:txBody>
                    <a:bodyPr/>
                    <a:lstStyle/>
                    <a:p>
                      <a:pPr indent="0" lvl="0" marL="9144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GOAL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PROPOSED ACTIONS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080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76707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RESOURCES</a:t>
                      </a:r>
                      <a:endParaRPr sz="9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55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22860" rtl="0" algn="ctr">
                        <a:spcBef>
                          <a:spcPts val="869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>
                          <a:solidFill>
                            <a:srgbClr val="76707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PROMOTE SUSTAINED, INCLUSIVE AND SUSTAINABLE ECONOMIC GROWTH, FULL AND PRODUCTIVE EMPLOYMENT AND DECENT WORK FOR ALL</a:t>
                      </a:r>
                      <a:endParaRPr sz="9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t/>
                      </a:r>
                      <a:endParaRPr sz="135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14224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  <a:p>
                      <a:pPr indent="-172720" lvl="0" marL="263525" marR="14224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Char char="•"/>
                      </a:pPr>
                      <a:r>
                        <a:rPr lang="en-US" sz="1000">
                          <a:solidFill>
                            <a:srgbClr val="767070"/>
                          </a:solidFill>
                        </a:rPr>
                        <a:t>Provide short training shifts/apprenticeship opportunities tied to the event</a:t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  <a:p>
                      <a:pPr indent="-172720" lvl="0" marL="263525" marR="142240" rt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67070"/>
                        </a:buClr>
                        <a:buSzPts val="1000"/>
                        <a:buChar char="•"/>
                      </a:pPr>
                      <a:r>
                        <a:rPr lang="en-US" sz="1000">
                          <a:solidFill>
                            <a:srgbClr val="767070"/>
                          </a:solidFill>
                        </a:rPr>
                        <a:t>Ensure safety and worker-welfare standards for crew</a:t>
                      </a:r>
                      <a:endParaRPr sz="1000">
                        <a:solidFill>
                          <a:srgbClr val="767070"/>
                        </a:solidFill>
                      </a:endParaRP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Arial"/>
                        <a:buNone/>
                      </a:pPr>
                      <a:r>
                        <a:t/>
                      </a:r>
                      <a:endParaRPr sz="115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sng">
                          <a:solidFill>
                            <a:schemeClr val="hlink"/>
                          </a:solidFill>
                          <a:hlinkClick r:id="rId21"/>
                        </a:rPr>
                        <a:t>event safety alliance resources</a:t>
                      </a:r>
                      <a:endParaRPr sz="1000" u="sng">
                        <a:solidFill>
                          <a:schemeClr val="hlink"/>
                        </a:solidFill>
                      </a:endParaRPr>
                    </a:p>
                    <a:p>
                      <a:pPr indent="0" lvl="0" marL="114300" marR="369570" rtl="0" algn="l">
                        <a:lnSpc>
                          <a:spcPct val="19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1275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308" name="Google Shape;308;g37ea47ea9fa_0_197"/>
          <p:cNvSpPr txBox="1"/>
          <p:nvPr>
            <p:ph idx="12" type="sldNum"/>
          </p:nvPr>
        </p:nvSpPr>
        <p:spPr>
          <a:xfrm>
            <a:off x="8309609" y="6649333"/>
            <a:ext cx="1665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09" name="Google Shape;309;g37ea47ea9fa_0_197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168400" y="3126125"/>
            <a:ext cx="870200" cy="950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83566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2022-05-25T18:47:26Z</dcterms:created>
  <dc:creator>Andrea Porfirio-Arnold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2020-05-15T00:00:00Z</vt:filetime>
  </property>
  <property fmtid="{D5CDD505-2E9C-101B-9397-08002B2CF9AE}" pid="3" name="Creator">
    <vt:lpwstr>Acrobat PDFMaker 20 for PowerPoint</vt:lpwstr>
  </property>
  <property fmtid="{D5CDD505-2E9C-101B-9397-08002B2CF9AE}" pid="4" name="LastSaved">
    <vt:filetime>2022-05-25T00:00:00Z</vt:filetime>
  </property>
</Properties>
</file>